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325" r:id="rId3"/>
    <p:sldId id="326" r:id="rId4"/>
    <p:sldId id="327" r:id="rId5"/>
    <p:sldId id="328" r:id="rId6"/>
    <p:sldId id="329" r:id="rId7"/>
    <p:sldId id="330" r:id="rId8"/>
    <p:sldId id="331" r:id="rId9"/>
    <p:sldId id="332" r:id="rId10"/>
    <p:sldId id="333" r:id="rId11"/>
    <p:sldId id="334" r:id="rId12"/>
    <p:sldId id="335" r:id="rId13"/>
    <p:sldId id="336" r:id="rId14"/>
    <p:sldId id="346" r:id="rId15"/>
    <p:sldId id="347" r:id="rId16"/>
    <p:sldId id="338" r:id="rId17"/>
    <p:sldId id="337" r:id="rId18"/>
    <p:sldId id="339" r:id="rId19"/>
    <p:sldId id="340" r:id="rId20"/>
    <p:sldId id="348" r:id="rId21"/>
    <p:sldId id="366" r:id="rId22"/>
    <p:sldId id="361" r:id="rId23"/>
    <p:sldId id="357" r:id="rId24"/>
    <p:sldId id="362" r:id="rId25"/>
    <p:sldId id="358" r:id="rId26"/>
    <p:sldId id="359" r:id="rId27"/>
    <p:sldId id="360" r:id="rId28"/>
    <p:sldId id="344" r:id="rId29"/>
    <p:sldId id="349" r:id="rId30"/>
    <p:sldId id="341" r:id="rId31"/>
    <p:sldId id="342" r:id="rId32"/>
    <p:sldId id="343" r:id="rId33"/>
    <p:sldId id="345" r:id="rId34"/>
    <p:sldId id="350" r:id="rId35"/>
    <p:sldId id="351" r:id="rId36"/>
    <p:sldId id="352" r:id="rId37"/>
    <p:sldId id="355" r:id="rId38"/>
    <p:sldId id="363" r:id="rId39"/>
    <p:sldId id="373" r:id="rId40"/>
    <p:sldId id="364" r:id="rId41"/>
    <p:sldId id="367" r:id="rId42"/>
    <p:sldId id="368" r:id="rId43"/>
    <p:sldId id="369" r:id="rId44"/>
    <p:sldId id="370" r:id="rId45"/>
    <p:sldId id="371" r:id="rId46"/>
    <p:sldId id="35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62017" autoAdjust="0"/>
  </p:normalViewPr>
  <p:slideViewPr>
    <p:cSldViewPr>
      <p:cViewPr varScale="1">
        <p:scale>
          <a:sx n="54" d="100"/>
          <a:sy n="54" d="100"/>
        </p:scale>
        <p:origin x="-15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gallagher:Documents:monthly%20ebook%20trend%20# of consumer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kulocx\Documents\DBW%20behaviors%20ebook%20buyers%20based%20on%20how%20long%20they've%20been%20ebook%20reader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howijx\AppData\Local\Microsoft\Windows\Temporary%20Internet%20Files\Content.Outlook\TIDRC616\kelly.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kgallagher:Documents:monthly%20ebook%20trend%20# of consumers through Dec 201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kulocx\Documents\DBW%20behaviors%20ebook%20buyers%20based%20on%20how%20long%20they've%20been%20ebook%20readers.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ukulocx\Documents\DBW%20behaviors%20ebook%20buyers%20based%20on%20how%20long%20they've%20been%20ebook%20readers.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ukulocx\Documents\Childrens%207%20to%2012%20overview%2011_11.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C%20drive%20folder\Young%20adult%20data.xls"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gallagher:Documents:monthly%20ebook%20trend%20# of consumers.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gallagher:Documents:monthly%20ebook%20trend%20# of consumers through Dec 20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howijx\AppData\Local\Microsoft\Windows\Temporary%20Internet%20Files\Content.Outlook\TIDRC616\kell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kulocx\Documents\E-book%20data%20for%20DBW.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kgallagher:Documents:heavy%20buyer%20analysis%20dbw.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kulocx\Documents\DBW%20behaviors%20ebook%20buyers%20based%20on%20how%20long%20they've%20been%20ebook%20reader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lineChart>
        <c:grouping val="standard"/>
        <c:ser>
          <c:idx val="0"/>
          <c:order val="0"/>
          <c:tx>
            <c:strRef>
              <c:f>'ebook trend'!$A$3</c:f>
              <c:strCache>
                <c:ptCount val="1"/>
                <c:pt idx="0">
                  <c:v>% book buyers who purchased an e-book (US) </c:v>
                </c:pt>
              </c:strCache>
            </c:strRef>
          </c:tx>
          <c:marker>
            <c:symbol val="none"/>
          </c:marker>
          <c:dLbls>
            <c:dLbl>
              <c:idx val="0"/>
              <c:layout>
                <c:manualLayout>
                  <c:x val="-3.5021036437169799E-2"/>
                  <c:y val="7.6236639992107613E-2"/>
                </c:manualLayout>
              </c:layout>
              <c:showVal val="1"/>
            </c:dLbl>
            <c:dLbl>
              <c:idx val="12"/>
              <c:layout/>
              <c:showVal val="1"/>
            </c:dLbl>
            <c:delete val="1"/>
          </c:dLbls>
          <c:cat>
            <c:strRef>
              <c:f>'ebook trend'!$B$2:$W$2</c:f>
              <c:strCache>
                <c:ptCount val="13"/>
                <c:pt idx="0">
                  <c:v>Jan_10</c:v>
                </c:pt>
                <c:pt idx="1">
                  <c:v>Feb_10</c:v>
                </c:pt>
                <c:pt idx="2">
                  <c:v>Mar_10</c:v>
                </c:pt>
                <c:pt idx="3">
                  <c:v>Apr_10</c:v>
                </c:pt>
                <c:pt idx="4">
                  <c:v>May_10</c:v>
                </c:pt>
                <c:pt idx="5">
                  <c:v>Jun_10</c:v>
                </c:pt>
                <c:pt idx="6">
                  <c:v>Jul_10</c:v>
                </c:pt>
                <c:pt idx="7">
                  <c:v>Aug_10</c:v>
                </c:pt>
                <c:pt idx="8">
                  <c:v>Sept_10</c:v>
                </c:pt>
                <c:pt idx="9">
                  <c:v>Oct_10</c:v>
                </c:pt>
                <c:pt idx="10">
                  <c:v>Nov_10</c:v>
                </c:pt>
                <c:pt idx="11">
                  <c:v>Dec_10</c:v>
                </c:pt>
                <c:pt idx="12">
                  <c:v>Jan_11</c:v>
                </c:pt>
              </c:strCache>
            </c:strRef>
          </c:cat>
          <c:val>
            <c:numRef>
              <c:f>'ebook trend'!$B$3:$W$3</c:f>
              <c:numCache>
                <c:formatCode>0%</c:formatCode>
                <c:ptCount val="13"/>
                <c:pt idx="0">
                  <c:v>2.8000000000000004E-2</c:v>
                </c:pt>
                <c:pt idx="1">
                  <c:v>3.9000000000000007E-2</c:v>
                </c:pt>
                <c:pt idx="2">
                  <c:v>3.5000000000000003E-2</c:v>
                </c:pt>
                <c:pt idx="3">
                  <c:v>3.6000000000000004E-2</c:v>
                </c:pt>
                <c:pt idx="4">
                  <c:v>3.2000000000000001E-2</c:v>
                </c:pt>
                <c:pt idx="5">
                  <c:v>4.1000000000000009E-2</c:v>
                </c:pt>
                <c:pt idx="6">
                  <c:v>4.300000000000001E-2</c:v>
                </c:pt>
                <c:pt idx="7">
                  <c:v>4.6000000000000006E-2</c:v>
                </c:pt>
                <c:pt idx="8">
                  <c:v>5.2000000000000005E-2</c:v>
                </c:pt>
                <c:pt idx="9">
                  <c:v>4.9000000000000009E-2</c:v>
                </c:pt>
                <c:pt idx="10">
                  <c:v>7.0000000000000007E-2</c:v>
                </c:pt>
                <c:pt idx="11">
                  <c:v>9.0000000000000011E-2</c:v>
                </c:pt>
                <c:pt idx="12">
                  <c:v>0.127</c:v>
                </c:pt>
              </c:numCache>
            </c:numRef>
          </c:val>
        </c:ser>
        <c:marker val="1"/>
        <c:axId val="67647360"/>
        <c:axId val="67648896"/>
      </c:lineChart>
      <c:catAx>
        <c:axId val="67647360"/>
        <c:scaling>
          <c:orientation val="minMax"/>
        </c:scaling>
        <c:axPos val="b"/>
        <c:tickLblPos val="nextTo"/>
        <c:txPr>
          <a:bodyPr/>
          <a:lstStyle/>
          <a:p>
            <a:pPr>
              <a:defRPr sz="1600" b="1"/>
            </a:pPr>
            <a:endParaRPr lang="en-US"/>
          </a:p>
        </c:txPr>
        <c:crossAx val="67648896"/>
        <c:crosses val="autoZero"/>
        <c:auto val="1"/>
        <c:lblAlgn val="ctr"/>
        <c:lblOffset val="100"/>
      </c:catAx>
      <c:valAx>
        <c:axId val="67648896"/>
        <c:scaling>
          <c:orientation val="minMax"/>
        </c:scaling>
        <c:axPos val="l"/>
        <c:majorGridlines/>
        <c:numFmt formatCode="0%" sourceLinked="1"/>
        <c:tickLblPos val="nextTo"/>
        <c:txPr>
          <a:bodyPr/>
          <a:lstStyle/>
          <a:p>
            <a:pPr>
              <a:defRPr sz="1600"/>
            </a:pPr>
            <a:endParaRPr lang="en-US"/>
          </a:p>
        </c:txPr>
        <c:crossAx val="67647360"/>
        <c:crosses val="autoZero"/>
        <c:crossBetween val="between"/>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1822202780208007E-2"/>
          <c:y val="1.7123869549971995E-2"/>
          <c:w val="0.8223066734713721"/>
          <c:h val="0.89855020909362293"/>
        </c:manualLayout>
      </c:layout>
      <c:barChart>
        <c:barDir val="col"/>
        <c:grouping val="stacked"/>
        <c:ser>
          <c:idx val="0"/>
          <c:order val="0"/>
          <c:tx>
            <c:strRef>
              <c:f>'Crosstab Report'!$L$318</c:f>
              <c:strCache>
                <c:ptCount val="1"/>
                <c:pt idx="0">
                  <c:v>hardcover</c:v>
                </c:pt>
              </c:strCache>
            </c:strRef>
          </c:tx>
          <c:dLbls>
            <c:numFmt formatCode="0" sourceLinked="0"/>
            <c:txPr>
              <a:bodyPr/>
              <a:lstStyle/>
              <a:p>
                <a:pPr>
                  <a:defRPr sz="1800"/>
                </a:pPr>
                <a:endParaRPr lang="en-US"/>
              </a:p>
            </c:txPr>
            <c:showVal val="1"/>
          </c:dLbls>
          <c:cat>
            <c:strRef>
              <c:f>'Crosstab Report'!$M$317:$Q$317</c:f>
              <c:strCache>
                <c:ptCount val="5"/>
                <c:pt idx="0">
                  <c:v>Within the last MONTH</c:v>
                </c:pt>
                <c:pt idx="1">
                  <c:v>2 to 6 MONTHS ago</c:v>
                </c:pt>
                <c:pt idx="2">
                  <c:v>7 to 12 MONTHS ago</c:v>
                </c:pt>
                <c:pt idx="3">
                  <c:v>1 to 2 YEARS ago</c:v>
                </c:pt>
                <c:pt idx="4">
                  <c:v>2 or more YEARS ago</c:v>
                </c:pt>
              </c:strCache>
            </c:strRef>
          </c:cat>
          <c:val>
            <c:numRef>
              <c:f>'Crosstab Report'!$M$318:$Q$318</c:f>
              <c:numCache>
                <c:formatCode>0.0</c:formatCode>
                <c:ptCount val="5"/>
                <c:pt idx="0">
                  <c:v>25.72</c:v>
                </c:pt>
                <c:pt idx="1">
                  <c:v>15.33</c:v>
                </c:pt>
                <c:pt idx="2">
                  <c:v>9</c:v>
                </c:pt>
                <c:pt idx="3">
                  <c:v>11.29</c:v>
                </c:pt>
                <c:pt idx="4">
                  <c:v>11.8</c:v>
                </c:pt>
              </c:numCache>
            </c:numRef>
          </c:val>
        </c:ser>
        <c:ser>
          <c:idx val="1"/>
          <c:order val="1"/>
          <c:tx>
            <c:strRef>
              <c:f>'Crosstab Report'!$L$319</c:f>
              <c:strCache>
                <c:ptCount val="1"/>
                <c:pt idx="0">
                  <c:v>paperback</c:v>
                </c:pt>
              </c:strCache>
            </c:strRef>
          </c:tx>
          <c:spPr>
            <a:solidFill>
              <a:schemeClr val="tx2">
                <a:lumMod val="40000"/>
                <a:lumOff val="60000"/>
              </a:schemeClr>
            </a:solidFill>
          </c:spPr>
          <c:dLbls>
            <c:numFmt formatCode="0" sourceLinked="0"/>
            <c:txPr>
              <a:bodyPr/>
              <a:lstStyle/>
              <a:p>
                <a:pPr>
                  <a:defRPr sz="2000"/>
                </a:pPr>
                <a:endParaRPr lang="en-US"/>
              </a:p>
            </c:txPr>
            <c:showVal val="1"/>
          </c:dLbls>
          <c:cat>
            <c:strRef>
              <c:f>'Crosstab Report'!$M$317:$Q$317</c:f>
              <c:strCache>
                <c:ptCount val="5"/>
                <c:pt idx="0">
                  <c:v>Within the last MONTH</c:v>
                </c:pt>
                <c:pt idx="1">
                  <c:v>2 to 6 MONTHS ago</c:v>
                </c:pt>
                <c:pt idx="2">
                  <c:v>7 to 12 MONTHS ago</c:v>
                </c:pt>
                <c:pt idx="3">
                  <c:v>1 to 2 YEARS ago</c:v>
                </c:pt>
                <c:pt idx="4">
                  <c:v>2 or more YEARS ago</c:v>
                </c:pt>
              </c:strCache>
            </c:strRef>
          </c:cat>
          <c:val>
            <c:numRef>
              <c:f>'Crosstab Report'!$M$319:$Q$319</c:f>
              <c:numCache>
                <c:formatCode>0.0</c:formatCode>
                <c:ptCount val="5"/>
                <c:pt idx="0">
                  <c:v>16.419999999999987</c:v>
                </c:pt>
                <c:pt idx="1">
                  <c:v>21.29</c:v>
                </c:pt>
                <c:pt idx="2">
                  <c:v>14.739999999999998</c:v>
                </c:pt>
                <c:pt idx="3">
                  <c:v>16.489999999999956</c:v>
                </c:pt>
                <c:pt idx="4">
                  <c:v>18.2</c:v>
                </c:pt>
              </c:numCache>
            </c:numRef>
          </c:val>
        </c:ser>
        <c:ser>
          <c:idx val="2"/>
          <c:order val="2"/>
          <c:tx>
            <c:strRef>
              <c:f>'Crosstab Report'!$L$320</c:f>
              <c:strCache>
                <c:ptCount val="1"/>
                <c:pt idx="0">
                  <c:v>e-book</c:v>
                </c:pt>
              </c:strCache>
            </c:strRef>
          </c:tx>
          <c:dLbls>
            <c:numFmt formatCode="#,##0" sourceLinked="0"/>
            <c:txPr>
              <a:bodyPr/>
              <a:lstStyle/>
              <a:p>
                <a:pPr>
                  <a:defRPr sz="1800"/>
                </a:pPr>
                <a:endParaRPr lang="en-US"/>
              </a:p>
            </c:txPr>
            <c:showVal val="1"/>
          </c:dLbls>
          <c:cat>
            <c:strRef>
              <c:f>'Crosstab Report'!$M$317:$Q$317</c:f>
              <c:strCache>
                <c:ptCount val="5"/>
                <c:pt idx="0">
                  <c:v>Within the last MONTH</c:v>
                </c:pt>
                <c:pt idx="1">
                  <c:v>2 to 6 MONTHS ago</c:v>
                </c:pt>
                <c:pt idx="2">
                  <c:v>7 to 12 MONTHS ago</c:v>
                </c:pt>
                <c:pt idx="3">
                  <c:v>1 to 2 YEARS ago</c:v>
                </c:pt>
                <c:pt idx="4">
                  <c:v>2 or more YEARS ago</c:v>
                </c:pt>
              </c:strCache>
            </c:strRef>
          </c:cat>
          <c:val>
            <c:numRef>
              <c:f>'Crosstab Report'!$M$320:$Q$320</c:f>
              <c:numCache>
                <c:formatCode>0.0</c:formatCode>
                <c:ptCount val="5"/>
                <c:pt idx="0">
                  <c:v>41.64</c:v>
                </c:pt>
                <c:pt idx="1">
                  <c:v>55.63</c:v>
                </c:pt>
                <c:pt idx="2">
                  <c:v>68.910000000000025</c:v>
                </c:pt>
                <c:pt idx="3">
                  <c:v>65.55</c:v>
                </c:pt>
                <c:pt idx="4">
                  <c:v>61.94</c:v>
                </c:pt>
              </c:numCache>
            </c:numRef>
          </c:val>
        </c:ser>
        <c:ser>
          <c:idx val="3"/>
          <c:order val="3"/>
          <c:tx>
            <c:strRef>
              <c:f>'Crosstab Report'!$L$321</c:f>
              <c:strCache>
                <c:ptCount val="1"/>
                <c:pt idx="0">
                  <c:v>other</c:v>
                </c:pt>
              </c:strCache>
            </c:strRef>
          </c:tx>
          <c:cat>
            <c:strRef>
              <c:f>'Crosstab Report'!$M$317:$Q$317</c:f>
              <c:strCache>
                <c:ptCount val="5"/>
                <c:pt idx="0">
                  <c:v>Within the last MONTH</c:v>
                </c:pt>
                <c:pt idx="1">
                  <c:v>2 to 6 MONTHS ago</c:v>
                </c:pt>
                <c:pt idx="2">
                  <c:v>7 to 12 MONTHS ago</c:v>
                </c:pt>
                <c:pt idx="3">
                  <c:v>1 to 2 YEARS ago</c:v>
                </c:pt>
                <c:pt idx="4">
                  <c:v>2 or more YEARS ago</c:v>
                </c:pt>
              </c:strCache>
            </c:strRef>
          </c:cat>
          <c:val>
            <c:numRef>
              <c:f>'Crosstab Report'!$M$321:$Q$321</c:f>
              <c:numCache>
                <c:formatCode>0.0</c:formatCode>
                <c:ptCount val="5"/>
                <c:pt idx="0">
                  <c:v>16.22</c:v>
                </c:pt>
                <c:pt idx="1">
                  <c:v>7.75</c:v>
                </c:pt>
                <c:pt idx="2">
                  <c:v>7.3499999999999943</c:v>
                </c:pt>
                <c:pt idx="3">
                  <c:v>6.6700000000000017</c:v>
                </c:pt>
                <c:pt idx="4">
                  <c:v>8.0600000000000023</c:v>
                </c:pt>
              </c:numCache>
            </c:numRef>
          </c:val>
        </c:ser>
        <c:overlap val="100"/>
        <c:axId val="105795968"/>
        <c:axId val="105797888"/>
      </c:barChart>
      <c:catAx>
        <c:axId val="105795968"/>
        <c:scaling>
          <c:orientation val="minMax"/>
        </c:scaling>
        <c:axPos val="b"/>
        <c:tickLblPos val="nextTo"/>
        <c:txPr>
          <a:bodyPr/>
          <a:lstStyle/>
          <a:p>
            <a:pPr>
              <a:defRPr sz="1400"/>
            </a:pPr>
            <a:endParaRPr lang="en-US"/>
          </a:p>
        </c:txPr>
        <c:crossAx val="105797888"/>
        <c:crosses val="autoZero"/>
        <c:auto val="1"/>
        <c:lblAlgn val="ctr"/>
        <c:lblOffset val="100"/>
      </c:catAx>
      <c:valAx>
        <c:axId val="105797888"/>
        <c:scaling>
          <c:orientation val="minMax"/>
          <c:max val="100"/>
        </c:scaling>
        <c:axPos val="l"/>
        <c:majorGridlines/>
        <c:numFmt formatCode="0.0" sourceLinked="1"/>
        <c:tickLblPos val="nextTo"/>
        <c:crossAx val="105795968"/>
        <c:crosses val="autoZero"/>
        <c:crossBetween val="between"/>
      </c:valAx>
    </c:plotArea>
    <c:legend>
      <c:legendPos val="r"/>
      <c:layout/>
      <c:txPr>
        <a:bodyPr/>
        <a:lstStyle/>
        <a:p>
          <a:pPr>
            <a:defRPr sz="1400"/>
          </a:pPr>
          <a:endParaRPr lang="en-US"/>
        </a:p>
      </c:txP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Sheet1!$A$29</c:f>
              <c:strCache>
                <c:ptCount val="1"/>
                <c:pt idx="0">
                  <c:v>All Genres</c:v>
                </c:pt>
              </c:strCache>
            </c:strRef>
          </c:tx>
          <c:spPr>
            <a:ln>
              <a:solidFill>
                <a:srgbClr val="800000"/>
              </a:solidFill>
            </a:ln>
          </c:spPr>
          <c:marker>
            <c:symbol val="none"/>
          </c:marker>
          <c:dLbls>
            <c:dLbl>
              <c:idx val="9"/>
              <c:layout>
                <c:manualLayout>
                  <c:x val="5.5555555555556607E-3"/>
                  <c:y val="-5.1282051282051308E-3"/>
                </c:manualLayout>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Sheet1!$B$29:$K$29</c:f>
              <c:numCache>
                <c:formatCode>0.0%</c:formatCode>
                <c:ptCount val="10"/>
                <c:pt idx="0">
                  <c:v>1.2179075247100601E-2</c:v>
                </c:pt>
                <c:pt idx="1">
                  <c:v>1.8658796524020308E-2</c:v>
                </c:pt>
                <c:pt idx="2">
                  <c:v>1.7144129434466398E-2</c:v>
                </c:pt>
                <c:pt idx="3">
                  <c:v>1.9897371452508104E-2</c:v>
                </c:pt>
                <c:pt idx="4">
                  <c:v>2.4867949261672601E-2</c:v>
                </c:pt>
                <c:pt idx="5">
                  <c:v>3.1739718399490913E-2</c:v>
                </c:pt>
                <c:pt idx="6">
                  <c:v>4.1657569538448125E-2</c:v>
                </c:pt>
                <c:pt idx="7">
                  <c:v>5.7859426358683595E-2</c:v>
                </c:pt>
                <c:pt idx="8">
                  <c:v>0.12859862465519201</c:v>
                </c:pt>
                <c:pt idx="9">
                  <c:v>0.13707558710867798</c:v>
                </c:pt>
              </c:numCache>
            </c:numRef>
          </c:val>
        </c:ser>
        <c:ser>
          <c:idx val="1"/>
          <c:order val="1"/>
          <c:tx>
            <c:strRef>
              <c:f>Sheet1!$A$30</c:f>
              <c:strCache>
                <c:ptCount val="1"/>
                <c:pt idx="0">
                  <c:v>Fiction Romance</c:v>
                </c:pt>
              </c:strCache>
            </c:strRef>
          </c:tx>
          <c:marker>
            <c:symbol val="none"/>
          </c:marker>
          <c:dLbls>
            <c:dLbl>
              <c:idx val="9"/>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Sheet1!$B$30:$K$30</c:f>
              <c:numCache>
                <c:formatCode>0.0%</c:formatCode>
                <c:ptCount val="10"/>
                <c:pt idx="0">
                  <c:v>1.0643220731143002E-2</c:v>
                </c:pt>
                <c:pt idx="1">
                  <c:v>2.8328611898017008E-2</c:v>
                </c:pt>
                <c:pt idx="2">
                  <c:v>2.2957821676454906E-2</c:v>
                </c:pt>
                <c:pt idx="3">
                  <c:v>3.1424581005586601E-2</c:v>
                </c:pt>
                <c:pt idx="4">
                  <c:v>5.75000000000001E-2</c:v>
                </c:pt>
                <c:pt idx="5">
                  <c:v>5.0456253354804088E-2</c:v>
                </c:pt>
                <c:pt idx="6">
                  <c:v>7.6767676767676929E-2</c:v>
                </c:pt>
                <c:pt idx="7">
                  <c:v>0.10199004975124402</c:v>
                </c:pt>
                <c:pt idx="8">
                  <c:v>0.191758598312784</c:v>
                </c:pt>
                <c:pt idx="9">
                  <c:v>0.20921237693389602</c:v>
                </c:pt>
              </c:numCache>
            </c:numRef>
          </c:val>
        </c:ser>
        <c:ser>
          <c:idx val="2"/>
          <c:order val="2"/>
          <c:tx>
            <c:strRef>
              <c:f>Sheet1!$A$31</c:f>
              <c:strCache>
                <c:ptCount val="1"/>
                <c:pt idx="0">
                  <c:v>Fiction Mystery</c:v>
                </c:pt>
              </c:strCache>
            </c:strRef>
          </c:tx>
          <c:spPr>
            <a:ln>
              <a:solidFill>
                <a:srgbClr val="FF0000"/>
              </a:solidFill>
            </a:ln>
          </c:spPr>
          <c:marker>
            <c:symbol val="none"/>
          </c:marker>
          <c:dLbls>
            <c:dLbl>
              <c:idx val="9"/>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Sheet1!$B$31:$K$31</c:f>
              <c:numCache>
                <c:formatCode>0.0%</c:formatCode>
                <c:ptCount val="10"/>
                <c:pt idx="0">
                  <c:v>2.0419426048565104E-2</c:v>
                </c:pt>
                <c:pt idx="1">
                  <c:v>1.7319277108433808E-2</c:v>
                </c:pt>
                <c:pt idx="2">
                  <c:v>1.9476158495634704E-2</c:v>
                </c:pt>
                <c:pt idx="3">
                  <c:v>3.1914893617021302E-2</c:v>
                </c:pt>
                <c:pt idx="4">
                  <c:v>3.5842293906810097E-2</c:v>
                </c:pt>
                <c:pt idx="5">
                  <c:v>6.9868995633187894E-2</c:v>
                </c:pt>
                <c:pt idx="6">
                  <c:v>5.8044806517311594E-2</c:v>
                </c:pt>
                <c:pt idx="7">
                  <c:v>9.1628959276018218E-2</c:v>
                </c:pt>
                <c:pt idx="8">
                  <c:v>0.19463971880492101</c:v>
                </c:pt>
                <c:pt idx="9">
                  <c:v>0.228664192949907</c:v>
                </c:pt>
              </c:numCache>
            </c:numRef>
          </c:val>
        </c:ser>
        <c:ser>
          <c:idx val="3"/>
          <c:order val="3"/>
          <c:tx>
            <c:strRef>
              <c:f>Sheet1!$A$32</c:f>
              <c:strCache>
                <c:ptCount val="1"/>
                <c:pt idx="0">
                  <c:v>Graphic Novels</c:v>
                </c:pt>
              </c:strCache>
            </c:strRef>
          </c:tx>
          <c:marker>
            <c:symbol val="none"/>
          </c:marker>
          <c:dLbls>
            <c:dLbl>
              <c:idx val="9"/>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Sheet1!$B$32:$K$32</c:f>
              <c:numCache>
                <c:formatCode>0.0%</c:formatCode>
                <c:ptCount val="10"/>
                <c:pt idx="0">
                  <c:v>1.50214592274679E-2</c:v>
                </c:pt>
                <c:pt idx="1">
                  <c:v>8.2191780821917696E-3</c:v>
                </c:pt>
                <c:pt idx="2">
                  <c:v>7.3800738007380315E-3</c:v>
                </c:pt>
                <c:pt idx="3">
                  <c:v>7.9681274900398596E-3</c:v>
                </c:pt>
                <c:pt idx="4">
                  <c:v>1.8779342723004702E-2</c:v>
                </c:pt>
                <c:pt idx="5">
                  <c:v>8.5470085470085513E-3</c:v>
                </c:pt>
                <c:pt idx="6">
                  <c:v>1.2048192771084303E-2</c:v>
                </c:pt>
                <c:pt idx="7">
                  <c:v>3.2710280373831793E-2</c:v>
                </c:pt>
                <c:pt idx="8">
                  <c:v>1.9920318725099608E-2</c:v>
                </c:pt>
                <c:pt idx="9">
                  <c:v>3.0710172744721702E-2</c:v>
                </c:pt>
              </c:numCache>
            </c:numRef>
          </c:val>
        </c:ser>
        <c:ser>
          <c:idx val="4"/>
          <c:order val="4"/>
          <c:tx>
            <c:strRef>
              <c:f>Sheet1!$A$33</c:f>
              <c:strCache>
                <c:ptCount val="1"/>
                <c:pt idx="0">
                  <c:v>Biographies</c:v>
                </c:pt>
              </c:strCache>
            </c:strRef>
          </c:tx>
          <c:spPr>
            <a:ln>
              <a:solidFill>
                <a:srgbClr val="000090"/>
              </a:solidFill>
            </a:ln>
          </c:spPr>
          <c:marker>
            <c:symbol val="none"/>
          </c:marker>
          <c:dLbls>
            <c:dLbl>
              <c:idx val="9"/>
              <c:layout>
                <c:manualLayout>
                  <c:x val="-1.3888888888887901E-3"/>
                  <c:y val="-5.1282051282051301E-2"/>
                </c:manualLayout>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Sheet1!$B$33:$K$33</c:f>
              <c:numCache>
                <c:formatCode>0.0%</c:formatCode>
                <c:ptCount val="10"/>
                <c:pt idx="0">
                  <c:v>1.0917030567685599E-2</c:v>
                </c:pt>
                <c:pt idx="1">
                  <c:v>1.5169194865811001E-2</c:v>
                </c:pt>
                <c:pt idx="2">
                  <c:v>1.3313609467455601E-2</c:v>
                </c:pt>
                <c:pt idx="3">
                  <c:v>1.5090543259557403E-2</c:v>
                </c:pt>
                <c:pt idx="4">
                  <c:v>2.2556390977443611E-2</c:v>
                </c:pt>
                <c:pt idx="5">
                  <c:v>2.6184538653366608E-2</c:v>
                </c:pt>
                <c:pt idx="6">
                  <c:v>4.7197640117994107E-2</c:v>
                </c:pt>
                <c:pt idx="7">
                  <c:v>6.2427745664739902E-2</c:v>
                </c:pt>
                <c:pt idx="8">
                  <c:v>0.12127894156560103</c:v>
                </c:pt>
                <c:pt idx="9">
                  <c:v>0.14032073310423801</c:v>
                </c:pt>
              </c:numCache>
            </c:numRef>
          </c:val>
        </c:ser>
        <c:ser>
          <c:idx val="5"/>
          <c:order val="5"/>
          <c:tx>
            <c:strRef>
              <c:f>Sheet1!$A$34</c:f>
              <c:strCache>
                <c:ptCount val="1"/>
                <c:pt idx="0">
                  <c:v>Cooking</c:v>
                </c:pt>
              </c:strCache>
            </c:strRef>
          </c:tx>
          <c:spPr>
            <a:ln>
              <a:solidFill>
                <a:srgbClr val="660066"/>
              </a:solidFill>
            </a:ln>
          </c:spPr>
          <c:marker>
            <c:symbol val="none"/>
          </c:marker>
          <c:dLbls>
            <c:dLbl>
              <c:idx val="9"/>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Sheet1!$B$34:$K$34</c:f>
              <c:numCache>
                <c:formatCode>0.0%</c:formatCode>
                <c:ptCount val="10"/>
                <c:pt idx="0">
                  <c:v>1.6248153618907003E-2</c:v>
                </c:pt>
                <c:pt idx="1">
                  <c:v>1.7366136034732305E-2</c:v>
                </c:pt>
                <c:pt idx="2">
                  <c:v>8.8652482269503813E-3</c:v>
                </c:pt>
                <c:pt idx="3">
                  <c:v>1.5852047556142699E-2</c:v>
                </c:pt>
                <c:pt idx="4">
                  <c:v>3.6206896551724196E-2</c:v>
                </c:pt>
                <c:pt idx="5">
                  <c:v>1.0845986984815602E-2</c:v>
                </c:pt>
                <c:pt idx="6">
                  <c:v>9.5923261390887735E-3</c:v>
                </c:pt>
                <c:pt idx="7">
                  <c:v>1.6423357664233612E-2</c:v>
                </c:pt>
                <c:pt idx="8">
                  <c:v>5.693950177935931E-2</c:v>
                </c:pt>
                <c:pt idx="9">
                  <c:v>8.4801762114537702E-2</c:v>
                </c:pt>
              </c:numCache>
            </c:numRef>
          </c:val>
        </c:ser>
        <c:ser>
          <c:idx val="6"/>
          <c:order val="6"/>
          <c:tx>
            <c:strRef>
              <c:f>Sheet1!$A$35</c:f>
              <c:strCache>
                <c:ptCount val="1"/>
                <c:pt idx="0">
                  <c:v>Young Adult</c:v>
                </c:pt>
              </c:strCache>
            </c:strRef>
          </c:tx>
          <c:spPr>
            <a:ln>
              <a:solidFill>
                <a:srgbClr val="008000"/>
              </a:solidFill>
            </a:ln>
          </c:spPr>
          <c:marker>
            <c:symbol val="none"/>
          </c:marker>
          <c:dLbls>
            <c:dLbl>
              <c:idx val="9"/>
              <c:layout>
                <c:manualLayout>
                  <c:x val="-1.3888888888887901E-3"/>
                  <c:y val="3.5897435897435895E-2"/>
                </c:manualLayout>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Sheet1!$B$35:$K$35</c:f>
              <c:numCache>
                <c:formatCode>0.0%</c:formatCode>
                <c:ptCount val="10"/>
                <c:pt idx="0">
                  <c:v>8.0450522928399437E-3</c:v>
                </c:pt>
                <c:pt idx="1">
                  <c:v>2.1052631578947403E-2</c:v>
                </c:pt>
                <c:pt idx="2">
                  <c:v>6.0606060606060719E-3</c:v>
                </c:pt>
                <c:pt idx="3">
                  <c:v>2.1674876847290709E-2</c:v>
                </c:pt>
                <c:pt idx="4">
                  <c:v>1.8640350877193006E-2</c:v>
                </c:pt>
                <c:pt idx="5">
                  <c:v>3.0581039755351706E-2</c:v>
                </c:pt>
                <c:pt idx="6">
                  <c:v>3.5495716034271797E-2</c:v>
                </c:pt>
                <c:pt idx="7">
                  <c:v>7.7906976744186326E-2</c:v>
                </c:pt>
                <c:pt idx="8">
                  <c:v>0.13619099294628301</c:v>
                </c:pt>
                <c:pt idx="9">
                  <c:v>0.13101079489695802</c:v>
                </c:pt>
              </c:numCache>
            </c:numRef>
          </c:val>
        </c:ser>
        <c:marker val="1"/>
        <c:axId val="120574720"/>
        <c:axId val="120979840"/>
      </c:lineChart>
      <c:catAx>
        <c:axId val="120574720"/>
        <c:scaling>
          <c:orientation val="minMax"/>
        </c:scaling>
        <c:axPos val="b"/>
        <c:tickLblPos val="nextTo"/>
        <c:crossAx val="120979840"/>
        <c:crosses val="autoZero"/>
        <c:auto val="1"/>
        <c:lblAlgn val="ctr"/>
        <c:lblOffset val="100"/>
      </c:catAx>
      <c:valAx>
        <c:axId val="120979840"/>
        <c:scaling>
          <c:orientation val="minMax"/>
        </c:scaling>
        <c:delete val="1"/>
        <c:axPos val="l"/>
        <c:majorGridlines/>
        <c:numFmt formatCode="0.0%" sourceLinked="1"/>
        <c:tickLblPos val="none"/>
        <c:crossAx val="120574720"/>
        <c:crosses val="autoZero"/>
        <c:crossBetween val="between"/>
      </c:valAx>
    </c:plotArea>
    <c:legend>
      <c:legendPos val="r"/>
      <c:legendEntry>
        <c:idx val="0"/>
        <c:delete val="1"/>
      </c:legendEntry>
      <c:layout>
        <c:manualLayout>
          <c:xMode val="edge"/>
          <c:yMode val="edge"/>
          <c:x val="0.81915277777777595"/>
          <c:y val="0.24559882899253002"/>
          <c:w val="0.180033873970882"/>
          <c:h val="0.48444225721784911"/>
        </c:manualLayout>
      </c:layout>
    </c:legend>
    <c:plotVisOnly val="1"/>
    <c:dispBlanksAs val="gap"/>
  </c:chart>
  <c:txPr>
    <a:bodyPr/>
    <a:lstStyle/>
    <a:p>
      <a:pPr>
        <a:defRPr sz="14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lineChart>
        <c:grouping val="standard"/>
        <c:ser>
          <c:idx val="0"/>
          <c:order val="0"/>
          <c:tx>
            <c:strRef>
              <c:f>'ebook trend'!$A$3</c:f>
              <c:strCache>
                <c:ptCount val="1"/>
                <c:pt idx="0">
                  <c:v>% book buyers who purchased an e-book (US) </c:v>
                </c:pt>
              </c:strCache>
            </c:strRef>
          </c:tx>
          <c:marker>
            <c:symbol val="none"/>
          </c:marker>
          <c:dLbls>
            <c:dLbl>
              <c:idx val="0"/>
              <c:layout>
                <c:manualLayout>
                  <c:x val="-4.1448907596089907E-2"/>
                  <c:y val="3.902681716591181E-2"/>
                </c:manualLayout>
              </c:layout>
              <c:showVal val="1"/>
            </c:dLbl>
            <c:dLbl>
              <c:idx val="12"/>
              <c:layout/>
              <c:showVal val="1"/>
            </c:dLbl>
            <c:delete val="1"/>
          </c:dLbls>
          <c:cat>
            <c:strRef>
              <c:f>'ebook trend'!$V$2:$AH$2</c:f>
              <c:strCache>
                <c:ptCount val="13"/>
                <c:pt idx="0">
                  <c:v>Dec_10</c:v>
                </c:pt>
                <c:pt idx="1">
                  <c:v>Jan_11</c:v>
                </c:pt>
                <c:pt idx="2">
                  <c:v>Feb_11</c:v>
                </c:pt>
                <c:pt idx="3">
                  <c:v>Mar_11</c:v>
                </c:pt>
                <c:pt idx="4">
                  <c:v>Apr_11</c:v>
                </c:pt>
                <c:pt idx="5">
                  <c:v>May_11</c:v>
                </c:pt>
                <c:pt idx="6">
                  <c:v>June_11</c:v>
                </c:pt>
                <c:pt idx="7">
                  <c:v>July_11</c:v>
                </c:pt>
                <c:pt idx="8">
                  <c:v>Aug_11</c:v>
                </c:pt>
                <c:pt idx="9">
                  <c:v>Sept_11</c:v>
                </c:pt>
                <c:pt idx="10">
                  <c:v>Oct_11</c:v>
                </c:pt>
                <c:pt idx="11">
                  <c:v>Nov_11 </c:v>
                </c:pt>
                <c:pt idx="12">
                  <c:v>Dec_11 (est)</c:v>
                </c:pt>
              </c:strCache>
            </c:strRef>
          </c:cat>
          <c:val>
            <c:numRef>
              <c:f>'ebook trend'!$V$3:$AH$3</c:f>
              <c:numCache>
                <c:formatCode>0%</c:formatCode>
                <c:ptCount val="13"/>
                <c:pt idx="0">
                  <c:v>9.0000000000000011E-2</c:v>
                </c:pt>
                <c:pt idx="1">
                  <c:v>0.127</c:v>
                </c:pt>
                <c:pt idx="2">
                  <c:v>0.12200000000000001</c:v>
                </c:pt>
                <c:pt idx="3">
                  <c:v>0.14800000000000002</c:v>
                </c:pt>
                <c:pt idx="4">
                  <c:v>0.13500000000000001</c:v>
                </c:pt>
                <c:pt idx="5">
                  <c:v>0.13</c:v>
                </c:pt>
                <c:pt idx="6">
                  <c:v>0.15300000000000002</c:v>
                </c:pt>
                <c:pt idx="7">
                  <c:v>0.13700000000000001</c:v>
                </c:pt>
                <c:pt idx="8">
                  <c:v>0.15800000000000003</c:v>
                </c:pt>
                <c:pt idx="9">
                  <c:v>0.15400000000000003</c:v>
                </c:pt>
                <c:pt idx="10">
                  <c:v>0.14900000000000002</c:v>
                </c:pt>
                <c:pt idx="11">
                  <c:v>0.15700000000000003</c:v>
                </c:pt>
                <c:pt idx="12">
                  <c:v>0.17</c:v>
                </c:pt>
              </c:numCache>
            </c:numRef>
          </c:val>
        </c:ser>
        <c:marker val="1"/>
        <c:axId val="121988224"/>
        <c:axId val="65733760"/>
      </c:lineChart>
      <c:catAx>
        <c:axId val="121988224"/>
        <c:scaling>
          <c:orientation val="minMax"/>
        </c:scaling>
        <c:axPos val="b"/>
        <c:tickLblPos val="nextTo"/>
        <c:txPr>
          <a:bodyPr/>
          <a:lstStyle/>
          <a:p>
            <a:pPr>
              <a:defRPr sz="1400"/>
            </a:pPr>
            <a:endParaRPr lang="en-US"/>
          </a:p>
        </c:txPr>
        <c:crossAx val="65733760"/>
        <c:crosses val="autoZero"/>
        <c:auto val="1"/>
        <c:lblAlgn val="ctr"/>
        <c:lblOffset val="100"/>
      </c:catAx>
      <c:valAx>
        <c:axId val="65733760"/>
        <c:scaling>
          <c:orientation val="minMax"/>
        </c:scaling>
        <c:axPos val="l"/>
        <c:majorGridlines/>
        <c:numFmt formatCode="0%" sourceLinked="1"/>
        <c:tickLblPos val="nextTo"/>
        <c:txPr>
          <a:bodyPr/>
          <a:lstStyle/>
          <a:p>
            <a:pPr>
              <a:defRPr sz="1400"/>
            </a:pPr>
            <a:endParaRPr lang="en-US"/>
          </a:p>
        </c:txPr>
        <c:crossAx val="121988224"/>
        <c:crosses val="autoZero"/>
        <c:crossBetween val="between"/>
      </c:valAx>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'Crosstab Report'!$T$315</c:f>
              <c:strCache>
                <c:ptCount val="1"/>
                <c:pt idx="0">
                  <c:v>only e-books</c:v>
                </c:pt>
              </c:strCache>
            </c:strRef>
          </c:tx>
          <c:dLbls>
            <c:numFmt formatCode="0%" sourceLinked="0"/>
            <c:txPr>
              <a:bodyPr/>
              <a:lstStyle/>
              <a:p>
                <a:pPr>
                  <a:defRPr sz="1600"/>
                </a:pPr>
                <a:endParaRPr lang="en-US"/>
              </a:p>
            </c:txPr>
            <c:showVal val="1"/>
          </c:dLbls>
          <c:cat>
            <c:strRef>
              <c:f>'Crosstab Report'!$V$314:$Z$314</c:f>
              <c:strCache>
                <c:ptCount val="5"/>
                <c:pt idx="0">
                  <c:v>Within the last MONTH</c:v>
                </c:pt>
                <c:pt idx="1">
                  <c:v>2 to 6 MONTHS ago</c:v>
                </c:pt>
                <c:pt idx="2">
                  <c:v>7 to 12 MONTHS ago</c:v>
                </c:pt>
                <c:pt idx="3">
                  <c:v>1 to 2 YEARS ago</c:v>
                </c:pt>
                <c:pt idx="4">
                  <c:v>2 or more YEARS ago</c:v>
                </c:pt>
              </c:strCache>
            </c:strRef>
          </c:cat>
          <c:val>
            <c:numRef>
              <c:f>'Crosstab Report'!$V$315:$Z$315</c:f>
              <c:numCache>
                <c:formatCode>0.0%</c:formatCode>
                <c:ptCount val="5"/>
                <c:pt idx="0">
                  <c:v>0.2</c:v>
                </c:pt>
                <c:pt idx="1">
                  <c:v>0.15200000000000002</c:v>
                </c:pt>
                <c:pt idx="2">
                  <c:v>0.26500000000000001</c:v>
                </c:pt>
                <c:pt idx="3">
                  <c:v>0.23500000000000001</c:v>
                </c:pt>
                <c:pt idx="4">
                  <c:v>0.221</c:v>
                </c:pt>
              </c:numCache>
            </c:numRef>
          </c:val>
        </c:ser>
        <c:ser>
          <c:idx val="1"/>
          <c:order val="1"/>
          <c:tx>
            <c:strRef>
              <c:f>'Crosstab Report'!$T$316</c:f>
              <c:strCache>
                <c:ptCount val="1"/>
                <c:pt idx="0">
                  <c:v>mostly e-books</c:v>
                </c:pt>
              </c:strCache>
            </c:strRef>
          </c:tx>
          <c:spPr>
            <a:solidFill>
              <a:schemeClr val="tx2">
                <a:lumMod val="40000"/>
                <a:lumOff val="60000"/>
              </a:schemeClr>
            </a:solidFill>
          </c:spPr>
          <c:dLbls>
            <c:numFmt formatCode="0%" sourceLinked="0"/>
            <c:txPr>
              <a:bodyPr/>
              <a:lstStyle/>
              <a:p>
                <a:pPr>
                  <a:defRPr sz="1600"/>
                </a:pPr>
                <a:endParaRPr lang="en-US"/>
              </a:p>
            </c:txPr>
            <c:showVal val="1"/>
          </c:dLbls>
          <c:cat>
            <c:strRef>
              <c:f>'Crosstab Report'!$V$314:$Z$314</c:f>
              <c:strCache>
                <c:ptCount val="5"/>
                <c:pt idx="0">
                  <c:v>Within the last MONTH</c:v>
                </c:pt>
                <c:pt idx="1">
                  <c:v>2 to 6 MONTHS ago</c:v>
                </c:pt>
                <c:pt idx="2">
                  <c:v>7 to 12 MONTHS ago</c:v>
                </c:pt>
                <c:pt idx="3">
                  <c:v>1 to 2 YEARS ago</c:v>
                </c:pt>
                <c:pt idx="4">
                  <c:v>2 or more YEARS ago</c:v>
                </c:pt>
              </c:strCache>
            </c:strRef>
          </c:cat>
          <c:val>
            <c:numRef>
              <c:f>'Crosstab Report'!$V$316:$Z$316</c:f>
              <c:numCache>
                <c:formatCode>0.0%</c:formatCode>
                <c:ptCount val="5"/>
                <c:pt idx="0">
                  <c:v>0.32000000000000006</c:v>
                </c:pt>
                <c:pt idx="1">
                  <c:v>0.40600000000000003</c:v>
                </c:pt>
                <c:pt idx="2">
                  <c:v>0.45100000000000001</c:v>
                </c:pt>
                <c:pt idx="3">
                  <c:v>0.43900000000000006</c:v>
                </c:pt>
                <c:pt idx="4">
                  <c:v>0.43400000000000005</c:v>
                </c:pt>
              </c:numCache>
            </c:numRef>
          </c:val>
        </c:ser>
        <c:ser>
          <c:idx val="2"/>
          <c:order val="2"/>
          <c:tx>
            <c:strRef>
              <c:f>'Crosstab Report'!$T$317</c:f>
              <c:strCache>
                <c:ptCount val="1"/>
                <c:pt idx="0">
                  <c:v>both p &amp; e</c:v>
                </c:pt>
              </c:strCache>
            </c:strRef>
          </c:tx>
          <c:cat>
            <c:strRef>
              <c:f>'Crosstab Report'!$V$314:$Z$314</c:f>
              <c:strCache>
                <c:ptCount val="5"/>
                <c:pt idx="0">
                  <c:v>Within the last MONTH</c:v>
                </c:pt>
                <c:pt idx="1">
                  <c:v>2 to 6 MONTHS ago</c:v>
                </c:pt>
                <c:pt idx="2">
                  <c:v>7 to 12 MONTHS ago</c:v>
                </c:pt>
                <c:pt idx="3">
                  <c:v>1 to 2 YEARS ago</c:v>
                </c:pt>
                <c:pt idx="4">
                  <c:v>2 or more YEARS ago</c:v>
                </c:pt>
              </c:strCache>
            </c:strRef>
          </c:cat>
          <c:val>
            <c:numRef>
              <c:f>'Crosstab Report'!$V$317:$Z$317</c:f>
              <c:numCache>
                <c:formatCode>0.0%</c:formatCode>
                <c:ptCount val="5"/>
                <c:pt idx="0">
                  <c:v>0.16</c:v>
                </c:pt>
                <c:pt idx="1">
                  <c:v>0.192</c:v>
                </c:pt>
                <c:pt idx="2">
                  <c:v>0.14600000000000002</c:v>
                </c:pt>
                <c:pt idx="3">
                  <c:v>0.17200000000000001</c:v>
                </c:pt>
                <c:pt idx="4">
                  <c:v>0.15600000000000003</c:v>
                </c:pt>
              </c:numCache>
            </c:numRef>
          </c:val>
        </c:ser>
        <c:ser>
          <c:idx val="3"/>
          <c:order val="3"/>
          <c:tx>
            <c:strRef>
              <c:f>'Crosstab Report'!$T$318</c:f>
              <c:strCache>
                <c:ptCount val="1"/>
                <c:pt idx="0">
                  <c:v>more print</c:v>
                </c:pt>
              </c:strCache>
            </c:strRef>
          </c:tx>
          <c:cat>
            <c:strRef>
              <c:f>'Crosstab Report'!$V$314:$Z$314</c:f>
              <c:strCache>
                <c:ptCount val="5"/>
                <c:pt idx="0">
                  <c:v>Within the last MONTH</c:v>
                </c:pt>
                <c:pt idx="1">
                  <c:v>2 to 6 MONTHS ago</c:v>
                </c:pt>
                <c:pt idx="2">
                  <c:v>7 to 12 MONTHS ago</c:v>
                </c:pt>
                <c:pt idx="3">
                  <c:v>1 to 2 YEARS ago</c:v>
                </c:pt>
                <c:pt idx="4">
                  <c:v>2 or more YEARS ago</c:v>
                </c:pt>
              </c:strCache>
            </c:strRef>
          </c:cat>
          <c:val>
            <c:numRef>
              <c:f>'Crosstab Report'!$V$318:$Z$318</c:f>
              <c:numCache>
                <c:formatCode>0.0%</c:formatCode>
                <c:ptCount val="5"/>
                <c:pt idx="0">
                  <c:v>8.0000000000000016E-2</c:v>
                </c:pt>
                <c:pt idx="1">
                  <c:v>4.0000000000000008E-2</c:v>
                </c:pt>
                <c:pt idx="2">
                  <c:v>8.0000000000000123E-3</c:v>
                </c:pt>
                <c:pt idx="3">
                  <c:v>7.0000000000000114E-3</c:v>
                </c:pt>
                <c:pt idx="4">
                  <c:v>2.5000000000000005E-2</c:v>
                </c:pt>
              </c:numCache>
            </c:numRef>
          </c:val>
        </c:ser>
        <c:axId val="65900544"/>
        <c:axId val="65902080"/>
      </c:barChart>
      <c:catAx>
        <c:axId val="65900544"/>
        <c:scaling>
          <c:orientation val="minMax"/>
        </c:scaling>
        <c:axPos val="b"/>
        <c:tickLblPos val="nextTo"/>
        <c:txPr>
          <a:bodyPr/>
          <a:lstStyle/>
          <a:p>
            <a:pPr>
              <a:defRPr sz="1200"/>
            </a:pPr>
            <a:endParaRPr lang="en-US"/>
          </a:p>
        </c:txPr>
        <c:crossAx val="65902080"/>
        <c:crosses val="autoZero"/>
        <c:auto val="1"/>
        <c:lblAlgn val="ctr"/>
        <c:lblOffset val="100"/>
      </c:catAx>
      <c:valAx>
        <c:axId val="65902080"/>
        <c:scaling>
          <c:orientation val="minMax"/>
        </c:scaling>
        <c:axPos val="l"/>
        <c:majorGridlines/>
        <c:numFmt formatCode="0.0%" sourceLinked="1"/>
        <c:tickLblPos val="nextTo"/>
        <c:crossAx val="65900544"/>
        <c:crosses val="autoZero"/>
        <c:crossBetween val="between"/>
        <c:majorUnit val="0.2"/>
      </c:valAx>
    </c:plotArea>
    <c:legend>
      <c:legendPos val="b"/>
      <c:layout/>
      <c:txPr>
        <a:bodyPr/>
        <a:lstStyle/>
        <a:p>
          <a:pPr>
            <a:defRPr sz="1600"/>
          </a:pPr>
          <a:endParaRPr lang="en-US"/>
        </a:p>
      </c:txPr>
    </c:legend>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1822202780208007E-2"/>
          <c:y val="1.7123869549971995E-2"/>
          <c:w val="0.8223066734713731"/>
          <c:h val="0.89855020909362293"/>
        </c:manualLayout>
      </c:layout>
      <c:barChart>
        <c:barDir val="col"/>
        <c:grouping val="stacked"/>
        <c:ser>
          <c:idx val="0"/>
          <c:order val="0"/>
          <c:tx>
            <c:strRef>
              <c:f>'Crosstab Report'!$L$318</c:f>
              <c:strCache>
                <c:ptCount val="1"/>
                <c:pt idx="0">
                  <c:v>hardcover</c:v>
                </c:pt>
              </c:strCache>
            </c:strRef>
          </c:tx>
          <c:dLbls>
            <c:numFmt formatCode="0" sourceLinked="0"/>
            <c:txPr>
              <a:bodyPr/>
              <a:lstStyle/>
              <a:p>
                <a:pPr>
                  <a:defRPr sz="1800"/>
                </a:pPr>
                <a:endParaRPr lang="en-US"/>
              </a:p>
            </c:txPr>
            <c:showVal val="1"/>
          </c:dLbls>
          <c:cat>
            <c:strRef>
              <c:f>'Crosstab Report'!$M$317:$Q$317</c:f>
              <c:strCache>
                <c:ptCount val="5"/>
                <c:pt idx="0">
                  <c:v>Within the last MONTH</c:v>
                </c:pt>
                <c:pt idx="1">
                  <c:v>2 to 6 MONTHS ago</c:v>
                </c:pt>
                <c:pt idx="2">
                  <c:v>7 to 12 MONTHS ago</c:v>
                </c:pt>
                <c:pt idx="3">
                  <c:v>1 to 2 YEARS ago</c:v>
                </c:pt>
                <c:pt idx="4">
                  <c:v>2 or more YEARS ago</c:v>
                </c:pt>
              </c:strCache>
            </c:strRef>
          </c:cat>
          <c:val>
            <c:numRef>
              <c:f>'Crosstab Report'!$M$318:$Q$318</c:f>
              <c:numCache>
                <c:formatCode>0.0</c:formatCode>
                <c:ptCount val="5"/>
                <c:pt idx="0">
                  <c:v>25.72</c:v>
                </c:pt>
                <c:pt idx="1">
                  <c:v>15.33</c:v>
                </c:pt>
                <c:pt idx="2">
                  <c:v>9</c:v>
                </c:pt>
                <c:pt idx="3">
                  <c:v>11.29</c:v>
                </c:pt>
                <c:pt idx="4">
                  <c:v>11.8</c:v>
                </c:pt>
              </c:numCache>
            </c:numRef>
          </c:val>
        </c:ser>
        <c:ser>
          <c:idx val="1"/>
          <c:order val="1"/>
          <c:tx>
            <c:strRef>
              <c:f>'Crosstab Report'!$L$319</c:f>
              <c:strCache>
                <c:ptCount val="1"/>
                <c:pt idx="0">
                  <c:v>paperback</c:v>
                </c:pt>
              </c:strCache>
            </c:strRef>
          </c:tx>
          <c:spPr>
            <a:solidFill>
              <a:schemeClr val="tx2">
                <a:lumMod val="40000"/>
                <a:lumOff val="60000"/>
              </a:schemeClr>
            </a:solidFill>
          </c:spPr>
          <c:dLbls>
            <c:numFmt formatCode="0" sourceLinked="0"/>
            <c:txPr>
              <a:bodyPr/>
              <a:lstStyle/>
              <a:p>
                <a:pPr>
                  <a:defRPr sz="2000"/>
                </a:pPr>
                <a:endParaRPr lang="en-US"/>
              </a:p>
            </c:txPr>
            <c:showVal val="1"/>
          </c:dLbls>
          <c:cat>
            <c:strRef>
              <c:f>'Crosstab Report'!$M$317:$Q$317</c:f>
              <c:strCache>
                <c:ptCount val="5"/>
                <c:pt idx="0">
                  <c:v>Within the last MONTH</c:v>
                </c:pt>
                <c:pt idx="1">
                  <c:v>2 to 6 MONTHS ago</c:v>
                </c:pt>
                <c:pt idx="2">
                  <c:v>7 to 12 MONTHS ago</c:v>
                </c:pt>
                <c:pt idx="3">
                  <c:v>1 to 2 YEARS ago</c:v>
                </c:pt>
                <c:pt idx="4">
                  <c:v>2 or more YEARS ago</c:v>
                </c:pt>
              </c:strCache>
            </c:strRef>
          </c:cat>
          <c:val>
            <c:numRef>
              <c:f>'Crosstab Report'!$M$319:$Q$319</c:f>
              <c:numCache>
                <c:formatCode>0.0</c:formatCode>
                <c:ptCount val="5"/>
                <c:pt idx="0">
                  <c:v>16.419999999999987</c:v>
                </c:pt>
                <c:pt idx="1">
                  <c:v>21.29</c:v>
                </c:pt>
                <c:pt idx="2">
                  <c:v>14.739999999999998</c:v>
                </c:pt>
                <c:pt idx="3">
                  <c:v>16.489999999999956</c:v>
                </c:pt>
                <c:pt idx="4">
                  <c:v>18.2</c:v>
                </c:pt>
              </c:numCache>
            </c:numRef>
          </c:val>
        </c:ser>
        <c:ser>
          <c:idx val="2"/>
          <c:order val="2"/>
          <c:tx>
            <c:strRef>
              <c:f>'Crosstab Report'!$L$320</c:f>
              <c:strCache>
                <c:ptCount val="1"/>
                <c:pt idx="0">
                  <c:v>e-book</c:v>
                </c:pt>
              </c:strCache>
            </c:strRef>
          </c:tx>
          <c:dLbls>
            <c:numFmt formatCode="#,##0" sourceLinked="0"/>
            <c:txPr>
              <a:bodyPr/>
              <a:lstStyle/>
              <a:p>
                <a:pPr>
                  <a:defRPr sz="1800"/>
                </a:pPr>
                <a:endParaRPr lang="en-US"/>
              </a:p>
            </c:txPr>
            <c:showVal val="1"/>
          </c:dLbls>
          <c:cat>
            <c:strRef>
              <c:f>'Crosstab Report'!$M$317:$Q$317</c:f>
              <c:strCache>
                <c:ptCount val="5"/>
                <c:pt idx="0">
                  <c:v>Within the last MONTH</c:v>
                </c:pt>
                <c:pt idx="1">
                  <c:v>2 to 6 MONTHS ago</c:v>
                </c:pt>
                <c:pt idx="2">
                  <c:v>7 to 12 MONTHS ago</c:v>
                </c:pt>
                <c:pt idx="3">
                  <c:v>1 to 2 YEARS ago</c:v>
                </c:pt>
                <c:pt idx="4">
                  <c:v>2 or more YEARS ago</c:v>
                </c:pt>
              </c:strCache>
            </c:strRef>
          </c:cat>
          <c:val>
            <c:numRef>
              <c:f>'Crosstab Report'!$M$320:$Q$320</c:f>
              <c:numCache>
                <c:formatCode>0.0</c:formatCode>
                <c:ptCount val="5"/>
                <c:pt idx="0">
                  <c:v>41.64</c:v>
                </c:pt>
                <c:pt idx="1">
                  <c:v>55.63</c:v>
                </c:pt>
                <c:pt idx="2">
                  <c:v>68.910000000000025</c:v>
                </c:pt>
                <c:pt idx="3">
                  <c:v>65.55</c:v>
                </c:pt>
                <c:pt idx="4">
                  <c:v>61.94</c:v>
                </c:pt>
              </c:numCache>
            </c:numRef>
          </c:val>
        </c:ser>
        <c:ser>
          <c:idx val="3"/>
          <c:order val="3"/>
          <c:tx>
            <c:strRef>
              <c:f>'Crosstab Report'!$L$321</c:f>
              <c:strCache>
                <c:ptCount val="1"/>
                <c:pt idx="0">
                  <c:v>other</c:v>
                </c:pt>
              </c:strCache>
            </c:strRef>
          </c:tx>
          <c:cat>
            <c:strRef>
              <c:f>'Crosstab Report'!$M$317:$Q$317</c:f>
              <c:strCache>
                <c:ptCount val="5"/>
                <c:pt idx="0">
                  <c:v>Within the last MONTH</c:v>
                </c:pt>
                <c:pt idx="1">
                  <c:v>2 to 6 MONTHS ago</c:v>
                </c:pt>
                <c:pt idx="2">
                  <c:v>7 to 12 MONTHS ago</c:v>
                </c:pt>
                <c:pt idx="3">
                  <c:v>1 to 2 YEARS ago</c:v>
                </c:pt>
                <c:pt idx="4">
                  <c:v>2 or more YEARS ago</c:v>
                </c:pt>
              </c:strCache>
            </c:strRef>
          </c:cat>
          <c:val>
            <c:numRef>
              <c:f>'Crosstab Report'!$M$321:$Q$321</c:f>
              <c:numCache>
                <c:formatCode>0.0</c:formatCode>
                <c:ptCount val="5"/>
                <c:pt idx="0">
                  <c:v>16.22</c:v>
                </c:pt>
                <c:pt idx="1">
                  <c:v>7.75</c:v>
                </c:pt>
                <c:pt idx="2">
                  <c:v>7.3499999999999943</c:v>
                </c:pt>
                <c:pt idx="3">
                  <c:v>6.6700000000000017</c:v>
                </c:pt>
                <c:pt idx="4">
                  <c:v>8.0600000000000023</c:v>
                </c:pt>
              </c:numCache>
            </c:numRef>
          </c:val>
        </c:ser>
        <c:overlap val="100"/>
        <c:axId val="65922944"/>
        <c:axId val="65924480"/>
      </c:barChart>
      <c:catAx>
        <c:axId val="65922944"/>
        <c:scaling>
          <c:orientation val="minMax"/>
        </c:scaling>
        <c:axPos val="b"/>
        <c:tickLblPos val="nextTo"/>
        <c:txPr>
          <a:bodyPr/>
          <a:lstStyle/>
          <a:p>
            <a:pPr>
              <a:defRPr sz="1400"/>
            </a:pPr>
            <a:endParaRPr lang="en-US"/>
          </a:p>
        </c:txPr>
        <c:crossAx val="65924480"/>
        <c:crosses val="autoZero"/>
        <c:auto val="1"/>
        <c:lblAlgn val="ctr"/>
        <c:lblOffset val="100"/>
      </c:catAx>
      <c:valAx>
        <c:axId val="65924480"/>
        <c:scaling>
          <c:orientation val="minMax"/>
          <c:max val="100"/>
        </c:scaling>
        <c:axPos val="l"/>
        <c:majorGridlines/>
        <c:numFmt formatCode="0.0" sourceLinked="1"/>
        <c:tickLblPos val="nextTo"/>
        <c:crossAx val="65922944"/>
        <c:crosses val="autoZero"/>
        <c:crossBetween val="between"/>
      </c:valAx>
    </c:plotArea>
    <c:legend>
      <c:legendPos val="r"/>
      <c:layout/>
      <c:txPr>
        <a:bodyPr/>
        <a:lstStyle/>
        <a:p>
          <a:pPr>
            <a:defRPr sz="1400"/>
          </a:pPr>
          <a:endParaRPr lang="en-US"/>
        </a:p>
      </c:txPr>
    </c:legend>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stacked"/>
        <c:ser>
          <c:idx val="0"/>
          <c:order val="0"/>
          <c:dLbls>
            <c:txPr>
              <a:bodyPr/>
              <a:lstStyle/>
              <a:p>
                <a:pPr>
                  <a:defRPr sz="1200">
                    <a:solidFill>
                      <a:srgbClr val="FFFFFF"/>
                    </a:solidFill>
                  </a:defRPr>
                </a:pPr>
                <a:endParaRPr lang="en-US"/>
              </a:p>
            </c:txPr>
            <c:showVal val="1"/>
          </c:dLbls>
          <c:cat>
            <c:strRef>
              <c:f>'Frequency Report'!$B$865:$B$877</c:f>
              <c:strCache>
                <c:ptCount val="11"/>
                <c:pt idx="0">
                  <c:v>They have an iPhone</c:v>
                </c:pt>
                <c:pt idx="1">
                  <c:v>They own their own reading device like a Kindle or an iPad</c:v>
                </c:pt>
                <c:pt idx="2">
                  <c:v>They use an iPad</c:v>
                </c:pt>
                <c:pt idx="3">
                  <c:v>They download apps to a mobile phone/device</c:v>
                </c:pt>
                <c:pt idx="4">
                  <c:v>They have an iTouch</c:v>
                </c:pt>
                <c:pt idx="5">
                  <c:v>They use my/our mobile device that we let them use at times</c:v>
                </c:pt>
                <c:pt idx="6">
                  <c:v>They own their own cell phone</c:v>
                </c:pt>
                <c:pt idx="7">
                  <c:v>They have their own computer</c:v>
                </c:pt>
                <c:pt idx="8">
                  <c:v>They surf the web</c:v>
                </c:pt>
                <c:pt idx="9">
                  <c:v>They share a computer with the rest of the family</c:v>
                </c:pt>
                <c:pt idx="10">
                  <c:v>They have a video game system</c:v>
                </c:pt>
              </c:strCache>
            </c:strRef>
          </c:cat>
          <c:val>
            <c:numRef>
              <c:f>'Frequency Report'!$C$865:$C$877</c:f>
              <c:numCache>
                <c:formatCode>0%</c:formatCode>
                <c:ptCount val="11"/>
                <c:pt idx="0">
                  <c:v>3.7000000000000005E-2</c:v>
                </c:pt>
                <c:pt idx="1">
                  <c:v>6.5000000000000002E-2</c:v>
                </c:pt>
                <c:pt idx="2">
                  <c:v>9.8000000000000212E-2</c:v>
                </c:pt>
                <c:pt idx="3">
                  <c:v>0.111</c:v>
                </c:pt>
                <c:pt idx="4">
                  <c:v>0.12300000000000001</c:v>
                </c:pt>
                <c:pt idx="5">
                  <c:v>0.20100000000000001</c:v>
                </c:pt>
                <c:pt idx="6">
                  <c:v>0.254</c:v>
                </c:pt>
                <c:pt idx="7">
                  <c:v>0.26500000000000001</c:v>
                </c:pt>
                <c:pt idx="8">
                  <c:v>0.44</c:v>
                </c:pt>
                <c:pt idx="9">
                  <c:v>0.6080000000000011</c:v>
                </c:pt>
                <c:pt idx="10">
                  <c:v>0.67700000000000415</c:v>
                </c:pt>
              </c:numCache>
            </c:numRef>
          </c:val>
        </c:ser>
        <c:overlap val="100"/>
        <c:axId val="65962368"/>
        <c:axId val="65963904"/>
      </c:barChart>
      <c:catAx>
        <c:axId val="65962368"/>
        <c:scaling>
          <c:orientation val="minMax"/>
        </c:scaling>
        <c:axPos val="l"/>
        <c:tickLblPos val="nextTo"/>
        <c:txPr>
          <a:bodyPr/>
          <a:lstStyle/>
          <a:p>
            <a:pPr>
              <a:defRPr sz="1600"/>
            </a:pPr>
            <a:endParaRPr lang="en-US"/>
          </a:p>
        </c:txPr>
        <c:crossAx val="65963904"/>
        <c:crosses val="autoZero"/>
        <c:auto val="1"/>
        <c:lblAlgn val="ctr"/>
        <c:lblOffset val="100"/>
      </c:catAx>
      <c:valAx>
        <c:axId val="65963904"/>
        <c:scaling>
          <c:orientation val="minMax"/>
        </c:scaling>
        <c:axPos val="b"/>
        <c:majorGridlines/>
        <c:numFmt formatCode="0%" sourceLinked="1"/>
        <c:tickLblPos val="nextTo"/>
        <c:txPr>
          <a:bodyPr/>
          <a:lstStyle/>
          <a:p>
            <a:pPr>
              <a:defRPr sz="1600"/>
            </a:pPr>
            <a:endParaRPr lang="en-US"/>
          </a:p>
        </c:txPr>
        <c:crossAx val="65962368"/>
        <c:crosses val="autoZero"/>
        <c:crossBetween val="between"/>
      </c:valAx>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percentStacked"/>
        <c:ser>
          <c:idx val="0"/>
          <c:order val="0"/>
          <c:tx>
            <c:strRef>
              <c:f>Sheet1!$A$2</c:f>
              <c:strCache>
                <c:ptCount val="1"/>
                <c:pt idx="0">
                  <c:v>No</c:v>
                </c:pt>
              </c:strCache>
            </c:strRef>
          </c:tx>
          <c:spPr>
            <a:ln>
              <a:solidFill>
                <a:srgbClr val="000000"/>
              </a:solidFill>
            </a:ln>
          </c:spPr>
          <c:dLbls>
            <c:txPr>
              <a:bodyPr/>
              <a:lstStyle/>
              <a:p>
                <a:pPr>
                  <a:defRPr sz="1400"/>
                </a:pPr>
                <a:endParaRPr lang="en-US"/>
              </a:p>
            </c:txPr>
            <c:showVal val="1"/>
          </c:dLbls>
          <c:cat>
            <c:numRef>
              <c:f>Sheet1!$B$1:$C$1</c:f>
              <c:numCache>
                <c:formatCode>General</c:formatCode>
                <c:ptCount val="2"/>
                <c:pt idx="0">
                  <c:v>2010</c:v>
                </c:pt>
                <c:pt idx="1">
                  <c:v>2011</c:v>
                </c:pt>
              </c:numCache>
            </c:numRef>
          </c:cat>
          <c:val>
            <c:numRef>
              <c:f>Sheet1!$B$2:$C$2</c:f>
              <c:numCache>
                <c:formatCode>0%</c:formatCode>
                <c:ptCount val="2"/>
                <c:pt idx="0">
                  <c:v>0.94000000000000006</c:v>
                </c:pt>
                <c:pt idx="1">
                  <c:v>0.81</c:v>
                </c:pt>
              </c:numCache>
            </c:numRef>
          </c:val>
        </c:ser>
        <c:ser>
          <c:idx val="1"/>
          <c:order val="1"/>
          <c:tx>
            <c:strRef>
              <c:f>Sheet1!$A$3</c:f>
              <c:strCache>
                <c:ptCount val="1"/>
                <c:pt idx="0">
                  <c:v>Yes</c:v>
                </c:pt>
              </c:strCache>
            </c:strRef>
          </c:tx>
          <c:spPr>
            <a:solidFill>
              <a:schemeClr val="accent6">
                <a:lumMod val="40000"/>
                <a:lumOff val="60000"/>
              </a:schemeClr>
            </a:solidFill>
            <a:ln>
              <a:solidFill>
                <a:srgbClr val="000000"/>
              </a:solidFill>
            </a:ln>
          </c:spPr>
          <c:dLbls>
            <c:txPr>
              <a:bodyPr/>
              <a:lstStyle/>
              <a:p>
                <a:pPr>
                  <a:defRPr sz="1400"/>
                </a:pPr>
                <a:endParaRPr lang="en-US"/>
              </a:p>
            </c:txPr>
            <c:showVal val="1"/>
          </c:dLbls>
          <c:cat>
            <c:numRef>
              <c:f>Sheet1!$B$1:$C$1</c:f>
              <c:numCache>
                <c:formatCode>General</c:formatCode>
                <c:ptCount val="2"/>
                <c:pt idx="0">
                  <c:v>2010</c:v>
                </c:pt>
                <c:pt idx="1">
                  <c:v>2011</c:v>
                </c:pt>
              </c:numCache>
            </c:numRef>
          </c:cat>
          <c:val>
            <c:numRef>
              <c:f>Sheet1!$B$3:$C$3</c:f>
              <c:numCache>
                <c:formatCode>0%</c:formatCode>
                <c:ptCount val="2"/>
                <c:pt idx="0">
                  <c:v>6.0000000000000005E-2</c:v>
                </c:pt>
                <c:pt idx="1">
                  <c:v>0.19</c:v>
                </c:pt>
              </c:numCache>
            </c:numRef>
          </c:val>
        </c:ser>
        <c:overlap val="100"/>
        <c:axId val="65989632"/>
        <c:axId val="66003712"/>
      </c:barChart>
      <c:catAx>
        <c:axId val="65989632"/>
        <c:scaling>
          <c:orientation val="minMax"/>
        </c:scaling>
        <c:axPos val="b"/>
        <c:numFmt formatCode="General" sourceLinked="1"/>
        <c:tickLblPos val="nextTo"/>
        <c:txPr>
          <a:bodyPr/>
          <a:lstStyle/>
          <a:p>
            <a:pPr>
              <a:defRPr sz="1800"/>
            </a:pPr>
            <a:endParaRPr lang="en-US"/>
          </a:p>
        </c:txPr>
        <c:crossAx val="66003712"/>
        <c:crosses val="autoZero"/>
        <c:auto val="1"/>
        <c:lblAlgn val="ctr"/>
        <c:lblOffset val="100"/>
      </c:catAx>
      <c:valAx>
        <c:axId val="66003712"/>
        <c:scaling>
          <c:orientation val="minMax"/>
        </c:scaling>
        <c:axPos val="l"/>
        <c:majorGridlines/>
        <c:numFmt formatCode="0%" sourceLinked="1"/>
        <c:tickLblPos val="nextTo"/>
        <c:txPr>
          <a:bodyPr/>
          <a:lstStyle/>
          <a:p>
            <a:pPr>
              <a:defRPr sz="1600"/>
            </a:pPr>
            <a:endParaRPr lang="en-US"/>
          </a:p>
        </c:txPr>
        <c:crossAx val="65989632"/>
        <c:crosses val="autoZero"/>
        <c:crossBetween val="between"/>
      </c:valAx>
    </c:plotArea>
    <c:legend>
      <c:legendPos val="r"/>
      <c:layout/>
      <c:txPr>
        <a:bodyPr/>
        <a:lstStyle/>
        <a:p>
          <a:pPr>
            <a:defRPr sz="2400"/>
          </a:pPr>
          <a:endParaRPr lang="en-US"/>
        </a:p>
      </c:txPr>
    </c:legend>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percentStacked"/>
        <c:ser>
          <c:idx val="0"/>
          <c:order val="0"/>
          <c:tx>
            <c:strRef>
              <c:f>Grids!$C$355</c:f>
              <c:strCache>
                <c:ptCount val="1"/>
                <c:pt idx="0">
                  <c:v>Currently own or have</c:v>
                </c:pt>
              </c:strCache>
            </c:strRef>
          </c:tx>
          <c:spPr>
            <a:ln>
              <a:solidFill>
                <a:srgbClr val="000000"/>
              </a:solidFill>
            </a:ln>
          </c:spPr>
          <c:dLbls>
            <c:txPr>
              <a:bodyPr/>
              <a:lstStyle/>
              <a:p>
                <a:pPr>
                  <a:defRPr sz="1100">
                    <a:solidFill>
                      <a:schemeClr val="bg1"/>
                    </a:solidFill>
                  </a:defRPr>
                </a:pPr>
                <a:endParaRPr lang="en-US"/>
              </a:p>
            </c:txPr>
            <c:showVal val="1"/>
          </c:dLbls>
          <c:cat>
            <c:strRef>
              <c:f>Grids!$B$356:$B$365</c:f>
              <c:strCache>
                <c:ptCount val="10"/>
                <c:pt idx="0">
                  <c:v>Kindle Fire</c:v>
                </c:pt>
                <c:pt idx="1">
                  <c:v>Nook Color</c:v>
                </c:pt>
                <c:pt idx="2">
                  <c:v>Nook</c:v>
                </c:pt>
                <c:pt idx="3">
                  <c:v>Other e-book reader</c:v>
                </c:pt>
                <c:pt idx="4">
                  <c:v>Kindle Touch</c:v>
                </c:pt>
                <c:pt idx="5">
                  <c:v>Kindle (original or DX)</c:v>
                </c:pt>
                <c:pt idx="6">
                  <c:v>Netbook</c:v>
                </c:pt>
                <c:pt idx="7">
                  <c:v>iPad</c:v>
                </c:pt>
                <c:pt idx="8">
                  <c:v>iPhone</c:v>
                </c:pt>
                <c:pt idx="9">
                  <c:v>iTouch</c:v>
                </c:pt>
              </c:strCache>
            </c:strRef>
          </c:cat>
          <c:val>
            <c:numRef>
              <c:f>Grids!$C$356:$C$365</c:f>
              <c:numCache>
                <c:formatCode>0%</c:formatCode>
                <c:ptCount val="10"/>
                <c:pt idx="0">
                  <c:v>2.4000000000000004E-2</c:v>
                </c:pt>
                <c:pt idx="1">
                  <c:v>3.1000000000000003E-2</c:v>
                </c:pt>
                <c:pt idx="2">
                  <c:v>3.5000000000000003E-2</c:v>
                </c:pt>
                <c:pt idx="3">
                  <c:v>3.8000000000000006E-2</c:v>
                </c:pt>
                <c:pt idx="4">
                  <c:v>4.0000000000000008E-2</c:v>
                </c:pt>
                <c:pt idx="5">
                  <c:v>6.4000000000000098E-2</c:v>
                </c:pt>
                <c:pt idx="6">
                  <c:v>0.12000000000000001</c:v>
                </c:pt>
                <c:pt idx="7">
                  <c:v>0.13100000000000001</c:v>
                </c:pt>
                <c:pt idx="8">
                  <c:v>0.16800000000000001</c:v>
                </c:pt>
                <c:pt idx="9">
                  <c:v>0.27500000000000002</c:v>
                </c:pt>
              </c:numCache>
            </c:numRef>
          </c:val>
        </c:ser>
        <c:ser>
          <c:idx val="1"/>
          <c:order val="1"/>
          <c:tx>
            <c:strRef>
              <c:f>Grids!$D$355</c:f>
              <c:strCache>
                <c:ptCount val="1"/>
                <c:pt idx="0">
                  <c:v>Considering a purchase/acquisition</c:v>
                </c:pt>
              </c:strCache>
            </c:strRef>
          </c:tx>
          <c:spPr>
            <a:solidFill>
              <a:schemeClr val="tx2">
                <a:lumMod val="40000"/>
                <a:lumOff val="60000"/>
              </a:schemeClr>
            </a:solidFill>
            <a:ln>
              <a:solidFill>
                <a:srgbClr val="000000"/>
              </a:solidFill>
            </a:ln>
          </c:spPr>
          <c:dLbls>
            <c:txPr>
              <a:bodyPr/>
              <a:lstStyle/>
              <a:p>
                <a:pPr>
                  <a:defRPr sz="1100"/>
                </a:pPr>
                <a:endParaRPr lang="en-US"/>
              </a:p>
            </c:txPr>
            <c:showVal val="1"/>
          </c:dLbls>
          <c:cat>
            <c:strRef>
              <c:f>Grids!$B$356:$B$365</c:f>
              <c:strCache>
                <c:ptCount val="10"/>
                <c:pt idx="0">
                  <c:v>Kindle Fire</c:v>
                </c:pt>
                <c:pt idx="1">
                  <c:v>Nook Color</c:v>
                </c:pt>
                <c:pt idx="2">
                  <c:v>Nook</c:v>
                </c:pt>
                <c:pt idx="3">
                  <c:v>Other e-book reader</c:v>
                </c:pt>
                <c:pt idx="4">
                  <c:v>Kindle Touch</c:v>
                </c:pt>
                <c:pt idx="5">
                  <c:v>Kindle (original or DX)</c:v>
                </c:pt>
                <c:pt idx="6">
                  <c:v>Netbook</c:v>
                </c:pt>
                <c:pt idx="7">
                  <c:v>iPad</c:v>
                </c:pt>
                <c:pt idx="8">
                  <c:v>iPhone</c:v>
                </c:pt>
                <c:pt idx="9">
                  <c:v>iTouch</c:v>
                </c:pt>
              </c:strCache>
            </c:strRef>
          </c:cat>
          <c:val>
            <c:numRef>
              <c:f>Grids!$D$356:$D$365</c:f>
              <c:numCache>
                <c:formatCode>0%</c:formatCode>
                <c:ptCount val="10"/>
                <c:pt idx="0">
                  <c:v>0.18900000000000003</c:v>
                </c:pt>
                <c:pt idx="1">
                  <c:v>0.15300000000000002</c:v>
                </c:pt>
                <c:pt idx="2">
                  <c:v>0.127</c:v>
                </c:pt>
                <c:pt idx="3">
                  <c:v>0.12100000000000001</c:v>
                </c:pt>
                <c:pt idx="4">
                  <c:v>0.18000000000000002</c:v>
                </c:pt>
                <c:pt idx="5">
                  <c:v>0.15000000000000002</c:v>
                </c:pt>
                <c:pt idx="6">
                  <c:v>0.16600000000000001</c:v>
                </c:pt>
                <c:pt idx="7">
                  <c:v>0.36800000000000005</c:v>
                </c:pt>
                <c:pt idx="8">
                  <c:v>0.32400000000000007</c:v>
                </c:pt>
                <c:pt idx="9">
                  <c:v>0.16700000000000001</c:v>
                </c:pt>
              </c:numCache>
            </c:numRef>
          </c:val>
        </c:ser>
        <c:ser>
          <c:idx val="2"/>
          <c:order val="2"/>
          <c:tx>
            <c:strRef>
              <c:f>Grids!$E$355</c:f>
              <c:strCache>
                <c:ptCount val="1"/>
                <c:pt idx="0">
                  <c:v>No interest in purchasing</c:v>
                </c:pt>
              </c:strCache>
            </c:strRef>
          </c:tx>
          <c:spPr>
            <a:solidFill>
              <a:schemeClr val="accent6">
                <a:lumMod val="40000"/>
                <a:lumOff val="60000"/>
                <a:alpha val="43000"/>
              </a:schemeClr>
            </a:solidFill>
            <a:ln>
              <a:solidFill>
                <a:srgbClr val="000000"/>
              </a:solidFill>
            </a:ln>
          </c:spPr>
          <c:dLbls>
            <c:txPr>
              <a:bodyPr/>
              <a:lstStyle/>
              <a:p>
                <a:pPr>
                  <a:defRPr sz="1050"/>
                </a:pPr>
                <a:endParaRPr lang="en-US"/>
              </a:p>
            </c:txPr>
            <c:showVal val="1"/>
          </c:dLbls>
          <c:cat>
            <c:strRef>
              <c:f>Grids!$B$356:$B$365</c:f>
              <c:strCache>
                <c:ptCount val="10"/>
                <c:pt idx="0">
                  <c:v>Kindle Fire</c:v>
                </c:pt>
                <c:pt idx="1">
                  <c:v>Nook Color</c:v>
                </c:pt>
                <c:pt idx="2">
                  <c:v>Nook</c:v>
                </c:pt>
                <c:pt idx="3">
                  <c:v>Other e-book reader</c:v>
                </c:pt>
                <c:pt idx="4">
                  <c:v>Kindle Touch</c:v>
                </c:pt>
                <c:pt idx="5">
                  <c:v>Kindle (original or DX)</c:v>
                </c:pt>
                <c:pt idx="6">
                  <c:v>Netbook</c:v>
                </c:pt>
                <c:pt idx="7">
                  <c:v>iPad</c:v>
                </c:pt>
                <c:pt idx="8">
                  <c:v>iPhone</c:v>
                </c:pt>
                <c:pt idx="9">
                  <c:v>iTouch</c:v>
                </c:pt>
              </c:strCache>
            </c:strRef>
          </c:cat>
          <c:val>
            <c:numRef>
              <c:f>Grids!$E$356:$E$365</c:f>
              <c:numCache>
                <c:formatCode>0%</c:formatCode>
                <c:ptCount val="10"/>
                <c:pt idx="0">
                  <c:v>0.78800000000000003</c:v>
                </c:pt>
                <c:pt idx="1">
                  <c:v>0.81700000000000006</c:v>
                </c:pt>
                <c:pt idx="2">
                  <c:v>0.83800000000000108</c:v>
                </c:pt>
                <c:pt idx="3">
                  <c:v>0.84000000000000108</c:v>
                </c:pt>
                <c:pt idx="4">
                  <c:v>0.78</c:v>
                </c:pt>
                <c:pt idx="5">
                  <c:v>0.78600000000000003</c:v>
                </c:pt>
                <c:pt idx="6">
                  <c:v>0.71300000000000108</c:v>
                </c:pt>
                <c:pt idx="7">
                  <c:v>0.501</c:v>
                </c:pt>
                <c:pt idx="8">
                  <c:v>0.50800000000000001</c:v>
                </c:pt>
                <c:pt idx="9">
                  <c:v>0.55800000000000005</c:v>
                </c:pt>
              </c:numCache>
            </c:numRef>
          </c:val>
        </c:ser>
        <c:overlap val="100"/>
        <c:axId val="66067840"/>
        <c:axId val="66102400"/>
      </c:barChart>
      <c:catAx>
        <c:axId val="66067840"/>
        <c:scaling>
          <c:orientation val="minMax"/>
        </c:scaling>
        <c:axPos val="l"/>
        <c:tickLblPos val="nextTo"/>
        <c:txPr>
          <a:bodyPr/>
          <a:lstStyle/>
          <a:p>
            <a:pPr>
              <a:defRPr sz="1400"/>
            </a:pPr>
            <a:endParaRPr lang="en-US"/>
          </a:p>
        </c:txPr>
        <c:crossAx val="66102400"/>
        <c:crosses val="autoZero"/>
        <c:auto val="1"/>
        <c:lblAlgn val="ctr"/>
        <c:lblOffset val="100"/>
      </c:catAx>
      <c:valAx>
        <c:axId val="66102400"/>
        <c:scaling>
          <c:orientation val="minMax"/>
        </c:scaling>
        <c:axPos val="b"/>
        <c:majorGridlines/>
        <c:numFmt formatCode="0%" sourceLinked="1"/>
        <c:tickLblPos val="nextTo"/>
        <c:crossAx val="66067840"/>
        <c:crosses val="autoZero"/>
        <c:crossBetween val="between"/>
      </c:valAx>
    </c:plotArea>
    <c:legend>
      <c:legendPos val="b"/>
      <c:layout/>
      <c:txPr>
        <a:bodyPr/>
        <a:lstStyle/>
        <a:p>
          <a:pPr>
            <a:defRPr sz="1200"/>
          </a:pPr>
          <a:endParaRPr lang="en-US"/>
        </a:p>
      </c:txPr>
    </c:legend>
    <c:plotVisOnly val="1"/>
    <c:dispBlanksAs val="gap"/>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view3D>
      <c:rotX val="0"/>
      <c:rotY val="0"/>
      <c:perspective val="0"/>
    </c:view3D>
    <c:plotArea>
      <c:layout>
        <c:manualLayout>
          <c:layoutTarget val="inner"/>
          <c:xMode val="edge"/>
          <c:yMode val="edge"/>
          <c:x val="9.2542814570981513E-2"/>
          <c:y val="2.8020354270001106E-2"/>
          <c:w val="0.70800743137511613"/>
          <c:h val="0.85747111388041808"/>
        </c:manualLayout>
      </c:layout>
      <c:bar3DChart>
        <c:barDir val="col"/>
        <c:grouping val="percentStacked"/>
        <c:ser>
          <c:idx val="0"/>
          <c:order val="0"/>
          <c:tx>
            <c:strRef>
              <c:f>Sheet1!$A$2</c:f>
              <c:strCache>
                <c:ptCount val="1"/>
                <c:pt idx="0">
                  <c:v>Have done</c:v>
                </c:pt>
              </c:strCache>
            </c:strRef>
          </c:tx>
          <c:dLbls>
            <c:txPr>
              <a:bodyPr/>
              <a:lstStyle/>
              <a:p>
                <a:pPr>
                  <a:defRPr>
                    <a:solidFill>
                      <a:schemeClr val="bg1"/>
                    </a:solidFill>
                  </a:defRPr>
                </a:pPr>
                <a:endParaRPr lang="en-US"/>
              </a:p>
            </c:txPr>
            <c:showVal val="1"/>
          </c:dLbls>
          <c:cat>
            <c:strRef>
              <c:f>Sheet1!$B$1:$E$1</c:f>
              <c:strCache>
                <c:ptCount val="4"/>
                <c:pt idx="0">
                  <c:v>France</c:v>
                </c:pt>
                <c:pt idx="1">
                  <c:v>Germany</c:v>
                </c:pt>
                <c:pt idx="2">
                  <c:v>Spain</c:v>
                </c:pt>
                <c:pt idx="3">
                  <c:v>UK</c:v>
                </c:pt>
              </c:strCache>
            </c:strRef>
          </c:cat>
          <c:val>
            <c:numRef>
              <c:f>Sheet1!$B$2:$E$2</c:f>
              <c:numCache>
                <c:formatCode>0%</c:formatCode>
                <c:ptCount val="4"/>
                <c:pt idx="0">
                  <c:v>5.2000000000000005E-2</c:v>
                </c:pt>
                <c:pt idx="1">
                  <c:v>0.129</c:v>
                </c:pt>
                <c:pt idx="2">
                  <c:v>0.129</c:v>
                </c:pt>
                <c:pt idx="3">
                  <c:v>0.20700000000000002</c:v>
                </c:pt>
              </c:numCache>
            </c:numRef>
          </c:val>
        </c:ser>
        <c:ser>
          <c:idx val="1"/>
          <c:order val="1"/>
          <c:tx>
            <c:strRef>
              <c:f>Sheet1!$A$3</c:f>
              <c:strCache>
                <c:ptCount val="1"/>
                <c:pt idx="0">
                  <c:v>Aware but not done</c:v>
                </c:pt>
              </c:strCache>
            </c:strRef>
          </c:tx>
          <c:dLbls>
            <c:showVal val="1"/>
          </c:dLbls>
          <c:cat>
            <c:strRef>
              <c:f>Sheet1!$B$1:$E$1</c:f>
              <c:strCache>
                <c:ptCount val="4"/>
                <c:pt idx="0">
                  <c:v>France</c:v>
                </c:pt>
                <c:pt idx="1">
                  <c:v>Germany</c:v>
                </c:pt>
                <c:pt idx="2">
                  <c:v>Spain</c:v>
                </c:pt>
                <c:pt idx="3">
                  <c:v>UK</c:v>
                </c:pt>
              </c:strCache>
            </c:strRef>
          </c:cat>
          <c:val>
            <c:numRef>
              <c:f>Sheet1!$B$3:$E$3</c:f>
              <c:numCache>
                <c:formatCode>0%</c:formatCode>
                <c:ptCount val="4"/>
                <c:pt idx="0">
                  <c:v>0.81200000000000006</c:v>
                </c:pt>
                <c:pt idx="1">
                  <c:v>0.77900000000000014</c:v>
                </c:pt>
                <c:pt idx="2">
                  <c:v>0.79200000000000004</c:v>
                </c:pt>
                <c:pt idx="3">
                  <c:v>0.71800000000000008</c:v>
                </c:pt>
              </c:numCache>
            </c:numRef>
          </c:val>
        </c:ser>
        <c:ser>
          <c:idx val="2"/>
          <c:order val="2"/>
          <c:tx>
            <c:strRef>
              <c:f>Sheet1!$A$4</c:f>
              <c:strCache>
                <c:ptCount val="1"/>
                <c:pt idx="0">
                  <c:v>Not aware you could do this</c:v>
                </c:pt>
              </c:strCache>
            </c:strRef>
          </c:tx>
          <c:dLbls>
            <c:showVal val="1"/>
          </c:dLbls>
          <c:cat>
            <c:strRef>
              <c:f>Sheet1!$B$1:$E$1</c:f>
              <c:strCache>
                <c:ptCount val="4"/>
                <c:pt idx="0">
                  <c:v>France</c:v>
                </c:pt>
                <c:pt idx="1">
                  <c:v>Germany</c:v>
                </c:pt>
                <c:pt idx="2">
                  <c:v>Spain</c:v>
                </c:pt>
                <c:pt idx="3">
                  <c:v>UK</c:v>
                </c:pt>
              </c:strCache>
            </c:strRef>
          </c:cat>
          <c:val>
            <c:numRef>
              <c:f>Sheet1!$B$4:$E$4</c:f>
              <c:numCache>
                <c:formatCode>0%</c:formatCode>
                <c:ptCount val="4"/>
                <c:pt idx="0">
                  <c:v>0.13600000000000001</c:v>
                </c:pt>
                <c:pt idx="1">
                  <c:v>9.1000000000000011E-2</c:v>
                </c:pt>
                <c:pt idx="2">
                  <c:v>7.8000000000000014E-2</c:v>
                </c:pt>
                <c:pt idx="3">
                  <c:v>7.5000000000000011E-2</c:v>
                </c:pt>
              </c:numCache>
            </c:numRef>
          </c:val>
        </c:ser>
        <c:shape val="cylinder"/>
        <c:axId val="54219904"/>
        <c:axId val="54221440"/>
        <c:axId val="0"/>
      </c:bar3DChart>
      <c:catAx>
        <c:axId val="54219904"/>
        <c:scaling>
          <c:orientation val="minMax"/>
        </c:scaling>
        <c:axPos val="b"/>
        <c:tickLblPos val="nextTo"/>
        <c:txPr>
          <a:bodyPr/>
          <a:lstStyle/>
          <a:p>
            <a:pPr>
              <a:defRPr sz="2000" b="1"/>
            </a:pPr>
            <a:endParaRPr lang="en-US"/>
          </a:p>
        </c:txPr>
        <c:crossAx val="54221440"/>
        <c:crosses val="autoZero"/>
        <c:auto val="1"/>
        <c:lblAlgn val="ctr"/>
        <c:lblOffset val="100"/>
      </c:catAx>
      <c:valAx>
        <c:axId val="54221440"/>
        <c:scaling>
          <c:orientation val="minMax"/>
        </c:scaling>
        <c:axPos val="l"/>
        <c:majorGridlines/>
        <c:numFmt formatCode="0%" sourceLinked="1"/>
        <c:tickLblPos val="nextTo"/>
        <c:crossAx val="54219904"/>
        <c:crosses val="autoZero"/>
        <c:crossBetween val="between"/>
      </c:valAx>
    </c:plotArea>
    <c:legend>
      <c:legendPos val="r"/>
      <c:layout>
        <c:manualLayout>
          <c:xMode val="edge"/>
          <c:yMode val="edge"/>
          <c:x val="0.83063734016620794"/>
          <c:y val="0.20766259028386999"/>
          <c:w val="0.15986147218533606"/>
          <c:h val="0.60762668657568819"/>
        </c:manualLayout>
      </c:layout>
    </c:legend>
    <c:plotVisOnly val="1"/>
    <c:dispBlanksAs val="gap"/>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view3D>
      <c:rotX val="0"/>
      <c:rotY val="0"/>
      <c:perspective val="0"/>
    </c:view3D>
    <c:plotArea>
      <c:layout>
        <c:manualLayout>
          <c:layoutTarget val="inner"/>
          <c:xMode val="edge"/>
          <c:yMode val="edge"/>
          <c:x val="9.2542814570981513E-2"/>
          <c:y val="2.8020354270001106E-2"/>
          <c:w val="0.70800743137511712"/>
          <c:h val="0.85747111388041808"/>
        </c:manualLayout>
      </c:layout>
      <c:bar3DChart>
        <c:barDir val="col"/>
        <c:grouping val="percentStacked"/>
        <c:ser>
          <c:idx val="0"/>
          <c:order val="0"/>
          <c:tx>
            <c:strRef>
              <c:f>Sheet1!$A$2</c:f>
              <c:strCache>
                <c:ptCount val="1"/>
                <c:pt idx="0">
                  <c:v>Have done</c:v>
                </c:pt>
              </c:strCache>
            </c:strRef>
          </c:tx>
          <c:dLbls>
            <c:txPr>
              <a:bodyPr/>
              <a:lstStyle/>
              <a:p>
                <a:pPr>
                  <a:defRPr>
                    <a:solidFill>
                      <a:schemeClr val="bg1"/>
                    </a:solidFill>
                  </a:defRPr>
                </a:pPr>
                <a:endParaRPr lang="en-US"/>
              </a:p>
            </c:txPr>
            <c:showVal val="1"/>
          </c:dLbls>
          <c:cat>
            <c:strRef>
              <c:f>Sheet1!$B$1:$E$1</c:f>
              <c:strCache>
                <c:ptCount val="4"/>
                <c:pt idx="0">
                  <c:v>France</c:v>
                </c:pt>
                <c:pt idx="1">
                  <c:v>Germany</c:v>
                </c:pt>
                <c:pt idx="2">
                  <c:v>Spain</c:v>
                </c:pt>
                <c:pt idx="3">
                  <c:v>UK</c:v>
                </c:pt>
              </c:strCache>
            </c:strRef>
          </c:cat>
          <c:val>
            <c:numRef>
              <c:f>Sheet1!$B$2:$E$2</c:f>
              <c:numCache>
                <c:formatCode>0%</c:formatCode>
                <c:ptCount val="4"/>
                <c:pt idx="0">
                  <c:v>0.11</c:v>
                </c:pt>
                <c:pt idx="1">
                  <c:v>0.22800000000000001</c:v>
                </c:pt>
                <c:pt idx="2">
                  <c:v>0.32600000000000007</c:v>
                </c:pt>
                <c:pt idx="3">
                  <c:v>0.29900000000000004</c:v>
                </c:pt>
              </c:numCache>
            </c:numRef>
          </c:val>
        </c:ser>
        <c:ser>
          <c:idx val="1"/>
          <c:order val="1"/>
          <c:tx>
            <c:strRef>
              <c:f>Sheet1!$A$3</c:f>
              <c:strCache>
                <c:ptCount val="1"/>
                <c:pt idx="0">
                  <c:v>Aware but not done</c:v>
                </c:pt>
              </c:strCache>
            </c:strRef>
          </c:tx>
          <c:dLbls>
            <c:showVal val="1"/>
          </c:dLbls>
          <c:cat>
            <c:strRef>
              <c:f>Sheet1!$B$1:$E$1</c:f>
              <c:strCache>
                <c:ptCount val="4"/>
                <c:pt idx="0">
                  <c:v>France</c:v>
                </c:pt>
                <c:pt idx="1">
                  <c:v>Germany</c:v>
                </c:pt>
                <c:pt idx="2">
                  <c:v>Spain</c:v>
                </c:pt>
                <c:pt idx="3">
                  <c:v>UK</c:v>
                </c:pt>
              </c:strCache>
            </c:strRef>
          </c:cat>
          <c:val>
            <c:numRef>
              <c:f>Sheet1!$B$3:$E$3</c:f>
              <c:numCache>
                <c:formatCode>0%</c:formatCode>
                <c:ptCount val="4"/>
                <c:pt idx="0">
                  <c:v>0.67100000000000015</c:v>
                </c:pt>
                <c:pt idx="1">
                  <c:v>0.62100000000000011</c:v>
                </c:pt>
                <c:pt idx="2">
                  <c:v>0.55700000000000005</c:v>
                </c:pt>
                <c:pt idx="3">
                  <c:v>0.56600000000000006</c:v>
                </c:pt>
              </c:numCache>
            </c:numRef>
          </c:val>
        </c:ser>
        <c:ser>
          <c:idx val="2"/>
          <c:order val="2"/>
          <c:tx>
            <c:strRef>
              <c:f>Sheet1!$A$4</c:f>
              <c:strCache>
                <c:ptCount val="1"/>
                <c:pt idx="0">
                  <c:v>Not aware you could do this</c:v>
                </c:pt>
              </c:strCache>
            </c:strRef>
          </c:tx>
          <c:dLbls>
            <c:showVal val="1"/>
          </c:dLbls>
          <c:cat>
            <c:strRef>
              <c:f>Sheet1!$B$1:$E$1</c:f>
              <c:strCache>
                <c:ptCount val="4"/>
                <c:pt idx="0">
                  <c:v>France</c:v>
                </c:pt>
                <c:pt idx="1">
                  <c:v>Germany</c:v>
                </c:pt>
                <c:pt idx="2">
                  <c:v>Spain</c:v>
                </c:pt>
                <c:pt idx="3">
                  <c:v>UK</c:v>
                </c:pt>
              </c:strCache>
            </c:strRef>
          </c:cat>
          <c:val>
            <c:numRef>
              <c:f>Sheet1!$B$4:$E$4</c:f>
              <c:numCache>
                <c:formatCode>0%</c:formatCode>
                <c:ptCount val="4"/>
                <c:pt idx="0">
                  <c:v>0.21900000000000003</c:v>
                </c:pt>
                <c:pt idx="1">
                  <c:v>0.15200000000000002</c:v>
                </c:pt>
                <c:pt idx="2">
                  <c:v>0.11700000000000001</c:v>
                </c:pt>
                <c:pt idx="3">
                  <c:v>0.13500000000000001</c:v>
                </c:pt>
              </c:numCache>
            </c:numRef>
          </c:val>
        </c:ser>
        <c:shape val="cylinder"/>
        <c:axId val="54348800"/>
        <c:axId val="54383360"/>
        <c:axId val="0"/>
      </c:bar3DChart>
      <c:catAx>
        <c:axId val="54348800"/>
        <c:scaling>
          <c:orientation val="minMax"/>
        </c:scaling>
        <c:axPos val="b"/>
        <c:tickLblPos val="nextTo"/>
        <c:txPr>
          <a:bodyPr/>
          <a:lstStyle/>
          <a:p>
            <a:pPr>
              <a:defRPr sz="2000" b="1"/>
            </a:pPr>
            <a:endParaRPr lang="en-US"/>
          </a:p>
        </c:txPr>
        <c:crossAx val="54383360"/>
        <c:crosses val="autoZero"/>
        <c:auto val="1"/>
        <c:lblAlgn val="ctr"/>
        <c:lblOffset val="100"/>
      </c:catAx>
      <c:valAx>
        <c:axId val="54383360"/>
        <c:scaling>
          <c:orientation val="minMax"/>
        </c:scaling>
        <c:axPos val="l"/>
        <c:majorGridlines/>
        <c:numFmt formatCode="0%" sourceLinked="1"/>
        <c:tickLblPos val="nextTo"/>
        <c:crossAx val="54348800"/>
        <c:crosses val="autoZero"/>
        <c:crossBetween val="between"/>
      </c:valAx>
    </c:plotArea>
    <c:legend>
      <c:legendPos val="r"/>
      <c:layout>
        <c:manualLayout>
          <c:xMode val="edge"/>
          <c:yMode val="edge"/>
          <c:x val="0.83063734016620794"/>
          <c:y val="0.15920864853663305"/>
          <c:w val="0.15986147218533606"/>
          <c:h val="0.63057855371911609"/>
        </c:manualLayout>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lineChart>
        <c:grouping val="standard"/>
        <c:ser>
          <c:idx val="0"/>
          <c:order val="0"/>
          <c:tx>
            <c:strRef>
              <c:f>'ebook trend'!$A$3</c:f>
              <c:strCache>
                <c:ptCount val="1"/>
                <c:pt idx="0">
                  <c:v>% book buyers who purchased an e-book (US) </c:v>
                </c:pt>
              </c:strCache>
            </c:strRef>
          </c:tx>
          <c:marker>
            <c:symbol val="none"/>
          </c:marker>
          <c:dLbls>
            <c:dLbl>
              <c:idx val="0"/>
              <c:layout>
                <c:manualLayout>
                  <c:x val="-3.5021036437169799E-2"/>
                  <c:y val="7.6236639992107613E-2"/>
                </c:manualLayout>
              </c:layout>
              <c:showVal val="1"/>
            </c:dLbl>
            <c:dLbl>
              <c:idx val="12"/>
              <c:layout/>
              <c:showVal val="1"/>
            </c:dLbl>
            <c:delete val="1"/>
          </c:dLbls>
          <c:cat>
            <c:strRef>
              <c:f>'ebook trend'!$B$2:$W$2</c:f>
              <c:strCache>
                <c:ptCount val="13"/>
                <c:pt idx="0">
                  <c:v>Jan_10</c:v>
                </c:pt>
                <c:pt idx="1">
                  <c:v>Feb_10</c:v>
                </c:pt>
                <c:pt idx="2">
                  <c:v>Mar_10</c:v>
                </c:pt>
                <c:pt idx="3">
                  <c:v>Apr_10</c:v>
                </c:pt>
                <c:pt idx="4">
                  <c:v>May_10</c:v>
                </c:pt>
                <c:pt idx="5">
                  <c:v>Jun_10</c:v>
                </c:pt>
                <c:pt idx="6">
                  <c:v>Jul_10</c:v>
                </c:pt>
                <c:pt idx="7">
                  <c:v>Aug_10</c:v>
                </c:pt>
                <c:pt idx="8">
                  <c:v>Sept_10</c:v>
                </c:pt>
                <c:pt idx="9">
                  <c:v>Oct_10</c:v>
                </c:pt>
                <c:pt idx="10">
                  <c:v>Nov_10</c:v>
                </c:pt>
                <c:pt idx="11">
                  <c:v>Dec_10</c:v>
                </c:pt>
                <c:pt idx="12">
                  <c:v>Jan_11</c:v>
                </c:pt>
              </c:strCache>
            </c:strRef>
          </c:cat>
          <c:val>
            <c:numRef>
              <c:f>'ebook trend'!$B$3:$W$3</c:f>
              <c:numCache>
                <c:formatCode>0%</c:formatCode>
                <c:ptCount val="13"/>
                <c:pt idx="0">
                  <c:v>2.8000000000000004E-2</c:v>
                </c:pt>
                <c:pt idx="1">
                  <c:v>3.9000000000000007E-2</c:v>
                </c:pt>
                <c:pt idx="2">
                  <c:v>3.5000000000000003E-2</c:v>
                </c:pt>
                <c:pt idx="3">
                  <c:v>3.6000000000000004E-2</c:v>
                </c:pt>
                <c:pt idx="4">
                  <c:v>3.2000000000000001E-2</c:v>
                </c:pt>
                <c:pt idx="5">
                  <c:v>4.1000000000000009E-2</c:v>
                </c:pt>
                <c:pt idx="6">
                  <c:v>4.300000000000001E-2</c:v>
                </c:pt>
                <c:pt idx="7">
                  <c:v>4.6000000000000006E-2</c:v>
                </c:pt>
                <c:pt idx="8">
                  <c:v>5.2000000000000005E-2</c:v>
                </c:pt>
                <c:pt idx="9">
                  <c:v>4.9000000000000106E-2</c:v>
                </c:pt>
                <c:pt idx="10">
                  <c:v>7.0000000000000007E-2</c:v>
                </c:pt>
                <c:pt idx="11">
                  <c:v>9.0000000000000011E-2</c:v>
                </c:pt>
                <c:pt idx="12">
                  <c:v>0.127</c:v>
                </c:pt>
              </c:numCache>
            </c:numRef>
          </c:val>
        </c:ser>
        <c:marker val="1"/>
        <c:axId val="67831296"/>
        <c:axId val="67832832"/>
      </c:lineChart>
      <c:catAx>
        <c:axId val="67831296"/>
        <c:scaling>
          <c:orientation val="minMax"/>
        </c:scaling>
        <c:axPos val="b"/>
        <c:tickLblPos val="nextTo"/>
        <c:txPr>
          <a:bodyPr/>
          <a:lstStyle/>
          <a:p>
            <a:pPr>
              <a:defRPr sz="1600" b="1"/>
            </a:pPr>
            <a:endParaRPr lang="en-US"/>
          </a:p>
        </c:txPr>
        <c:crossAx val="67832832"/>
        <c:crosses val="autoZero"/>
        <c:auto val="1"/>
        <c:lblAlgn val="ctr"/>
        <c:lblOffset val="100"/>
      </c:catAx>
      <c:valAx>
        <c:axId val="67832832"/>
        <c:scaling>
          <c:orientation val="minMax"/>
        </c:scaling>
        <c:axPos val="l"/>
        <c:majorGridlines/>
        <c:numFmt formatCode="0%" sourceLinked="1"/>
        <c:tickLblPos val="nextTo"/>
        <c:txPr>
          <a:bodyPr/>
          <a:lstStyle/>
          <a:p>
            <a:pPr>
              <a:defRPr sz="1600"/>
            </a:pPr>
            <a:endParaRPr lang="en-US"/>
          </a:p>
        </c:txPr>
        <c:crossAx val="67831296"/>
        <c:crosses val="autoZero"/>
        <c:crossBetween val="between"/>
      </c:valAx>
    </c:plotArea>
    <c:plotVisOnly val="1"/>
    <c:dispBlanksAs val="gap"/>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view3D>
      <c:rotX val="0"/>
      <c:rotY val="0"/>
      <c:perspective val="0"/>
    </c:view3D>
    <c:plotArea>
      <c:layout>
        <c:manualLayout>
          <c:layoutTarget val="inner"/>
          <c:xMode val="edge"/>
          <c:yMode val="edge"/>
          <c:x val="9.2542814570981513E-2"/>
          <c:y val="2.8020354270001106E-2"/>
          <c:w val="0.89012912069238403"/>
          <c:h val="0.79626613483127484"/>
        </c:manualLayout>
      </c:layout>
      <c:bar3DChart>
        <c:barDir val="col"/>
        <c:grouping val="clustered"/>
        <c:ser>
          <c:idx val="0"/>
          <c:order val="0"/>
          <c:tx>
            <c:strRef>
              <c:f>Sheet1!$B$1</c:f>
              <c:strCache>
                <c:ptCount val="1"/>
                <c:pt idx="0">
                  <c:v>France</c:v>
                </c:pt>
              </c:strCache>
            </c:strRef>
          </c:tx>
          <c:dLbls>
            <c:txPr>
              <a:bodyPr/>
              <a:lstStyle/>
              <a:p>
                <a:pPr>
                  <a:defRPr>
                    <a:solidFill>
                      <a:schemeClr val="bg1"/>
                    </a:solidFill>
                  </a:defRPr>
                </a:pPr>
                <a:endParaRPr lang="en-US"/>
              </a:p>
            </c:txPr>
            <c:showVal val="1"/>
          </c:dLbls>
          <c:cat>
            <c:strRef>
              <c:f>Sheet1!$A$2:$A$6</c:f>
              <c:strCache>
                <c:ptCount val="5"/>
                <c:pt idx="0">
                  <c:v>Adult fiction</c:v>
                </c:pt>
                <c:pt idx="1">
                  <c:v>Adult non-fiction</c:v>
                </c:pt>
                <c:pt idx="2">
                  <c:v>Children's</c:v>
                </c:pt>
                <c:pt idx="3">
                  <c:v>Prof/Business</c:v>
                </c:pt>
                <c:pt idx="4">
                  <c:v>Academic/text</c:v>
                </c:pt>
              </c:strCache>
            </c:strRef>
          </c:cat>
          <c:val>
            <c:numRef>
              <c:f>Sheet1!$B$2:$B$6</c:f>
              <c:numCache>
                <c:formatCode>0%</c:formatCode>
                <c:ptCount val="5"/>
                <c:pt idx="0">
                  <c:v>0.8</c:v>
                </c:pt>
                <c:pt idx="1">
                  <c:v>0.5</c:v>
                </c:pt>
                <c:pt idx="2">
                  <c:v>0.35000000000000003</c:v>
                </c:pt>
                <c:pt idx="3">
                  <c:v>0.46</c:v>
                </c:pt>
                <c:pt idx="4">
                  <c:v>0.46</c:v>
                </c:pt>
              </c:numCache>
            </c:numRef>
          </c:val>
        </c:ser>
        <c:ser>
          <c:idx val="1"/>
          <c:order val="1"/>
          <c:tx>
            <c:strRef>
              <c:f>Sheet1!$C$1</c:f>
              <c:strCache>
                <c:ptCount val="1"/>
                <c:pt idx="0">
                  <c:v>Germany</c:v>
                </c:pt>
              </c:strCache>
            </c:strRef>
          </c:tx>
          <c:cat>
            <c:strRef>
              <c:f>Sheet1!$A$2:$A$6</c:f>
              <c:strCache>
                <c:ptCount val="5"/>
                <c:pt idx="0">
                  <c:v>Adult fiction</c:v>
                </c:pt>
                <c:pt idx="1">
                  <c:v>Adult non-fiction</c:v>
                </c:pt>
                <c:pt idx="2">
                  <c:v>Children's</c:v>
                </c:pt>
                <c:pt idx="3">
                  <c:v>Prof/Business</c:v>
                </c:pt>
                <c:pt idx="4">
                  <c:v>Academic/text</c:v>
                </c:pt>
              </c:strCache>
            </c:strRef>
          </c:cat>
          <c:val>
            <c:numRef>
              <c:f>Sheet1!$C$2:$C$6</c:f>
              <c:numCache>
                <c:formatCode>0%</c:formatCode>
                <c:ptCount val="5"/>
                <c:pt idx="0">
                  <c:v>0.8</c:v>
                </c:pt>
                <c:pt idx="1">
                  <c:v>0.47000000000000003</c:v>
                </c:pt>
                <c:pt idx="2">
                  <c:v>0.26</c:v>
                </c:pt>
                <c:pt idx="3">
                  <c:v>0.49000000000000005</c:v>
                </c:pt>
                <c:pt idx="4">
                  <c:v>0.34</c:v>
                </c:pt>
              </c:numCache>
            </c:numRef>
          </c:val>
        </c:ser>
        <c:ser>
          <c:idx val="2"/>
          <c:order val="2"/>
          <c:tx>
            <c:strRef>
              <c:f>Sheet1!$D$1</c:f>
              <c:strCache>
                <c:ptCount val="1"/>
                <c:pt idx="0">
                  <c:v>Spain</c:v>
                </c:pt>
              </c:strCache>
            </c:strRef>
          </c:tx>
          <c:cat>
            <c:strRef>
              <c:f>Sheet1!$A$2:$A$6</c:f>
              <c:strCache>
                <c:ptCount val="5"/>
                <c:pt idx="0">
                  <c:v>Adult fiction</c:v>
                </c:pt>
                <c:pt idx="1">
                  <c:v>Adult non-fiction</c:v>
                </c:pt>
                <c:pt idx="2">
                  <c:v>Children's</c:v>
                </c:pt>
                <c:pt idx="3">
                  <c:v>Prof/Business</c:v>
                </c:pt>
                <c:pt idx="4">
                  <c:v>Academic/text</c:v>
                </c:pt>
              </c:strCache>
            </c:strRef>
          </c:cat>
          <c:val>
            <c:numRef>
              <c:f>Sheet1!$D$2:$D$6</c:f>
              <c:numCache>
                <c:formatCode>0%</c:formatCode>
                <c:ptCount val="5"/>
                <c:pt idx="0">
                  <c:v>0.67000000000000015</c:v>
                </c:pt>
                <c:pt idx="1">
                  <c:v>0.56000000000000005</c:v>
                </c:pt>
                <c:pt idx="2">
                  <c:v>0.39000000000000007</c:v>
                </c:pt>
                <c:pt idx="3">
                  <c:v>0.37000000000000005</c:v>
                </c:pt>
                <c:pt idx="4">
                  <c:v>0.5</c:v>
                </c:pt>
              </c:numCache>
            </c:numRef>
          </c:val>
        </c:ser>
        <c:ser>
          <c:idx val="3"/>
          <c:order val="3"/>
          <c:tx>
            <c:strRef>
              <c:f>Sheet1!$E$1</c:f>
              <c:strCache>
                <c:ptCount val="1"/>
                <c:pt idx="0">
                  <c:v>UK</c:v>
                </c:pt>
              </c:strCache>
            </c:strRef>
          </c:tx>
          <c:cat>
            <c:strRef>
              <c:f>Sheet1!$A$2:$A$6</c:f>
              <c:strCache>
                <c:ptCount val="5"/>
                <c:pt idx="0">
                  <c:v>Adult fiction</c:v>
                </c:pt>
                <c:pt idx="1">
                  <c:v>Adult non-fiction</c:v>
                </c:pt>
                <c:pt idx="2">
                  <c:v>Children's</c:v>
                </c:pt>
                <c:pt idx="3">
                  <c:v>Prof/Business</c:v>
                </c:pt>
                <c:pt idx="4">
                  <c:v>Academic/text</c:v>
                </c:pt>
              </c:strCache>
            </c:strRef>
          </c:cat>
          <c:val>
            <c:numRef>
              <c:f>Sheet1!$E$2:$E$6</c:f>
              <c:numCache>
                <c:formatCode>0%</c:formatCode>
                <c:ptCount val="5"/>
                <c:pt idx="0">
                  <c:v>0.8</c:v>
                </c:pt>
                <c:pt idx="1">
                  <c:v>0.41000000000000003</c:v>
                </c:pt>
                <c:pt idx="2">
                  <c:v>0.21000000000000002</c:v>
                </c:pt>
                <c:pt idx="3">
                  <c:v>0.25</c:v>
                </c:pt>
                <c:pt idx="4">
                  <c:v>0.24000000000000002</c:v>
                </c:pt>
              </c:numCache>
            </c:numRef>
          </c:val>
        </c:ser>
        <c:shape val="cylinder"/>
        <c:axId val="54453760"/>
        <c:axId val="54455296"/>
        <c:axId val="0"/>
      </c:bar3DChart>
      <c:catAx>
        <c:axId val="54453760"/>
        <c:scaling>
          <c:orientation val="minMax"/>
        </c:scaling>
        <c:axPos val="b"/>
        <c:tickLblPos val="nextTo"/>
        <c:txPr>
          <a:bodyPr/>
          <a:lstStyle/>
          <a:p>
            <a:pPr>
              <a:defRPr sz="1800" b="1"/>
            </a:pPr>
            <a:endParaRPr lang="en-US"/>
          </a:p>
        </c:txPr>
        <c:crossAx val="54455296"/>
        <c:crosses val="autoZero"/>
        <c:auto val="1"/>
        <c:lblAlgn val="ctr"/>
        <c:lblOffset val="100"/>
      </c:catAx>
      <c:valAx>
        <c:axId val="54455296"/>
        <c:scaling>
          <c:orientation val="minMax"/>
          <c:max val="1"/>
        </c:scaling>
        <c:axPos val="l"/>
        <c:majorGridlines/>
        <c:numFmt formatCode="0%" sourceLinked="1"/>
        <c:tickLblPos val="nextTo"/>
        <c:crossAx val="54453760"/>
        <c:crosses val="autoZero"/>
        <c:crossBetween val="between"/>
        <c:majorUnit val="0.2"/>
      </c:valAx>
    </c:plotArea>
    <c:legend>
      <c:legendPos val="r"/>
      <c:layout>
        <c:manualLayout>
          <c:xMode val="edge"/>
          <c:yMode val="edge"/>
          <c:x val="0.287643178193417"/>
          <c:y val="1.0957859930156401E-3"/>
          <c:w val="0.68967269044690005"/>
          <c:h val="0.20661981647743305"/>
        </c:manualLayout>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lineChart>
        <c:grouping val="standard"/>
        <c:ser>
          <c:idx val="0"/>
          <c:order val="0"/>
          <c:tx>
            <c:strRef>
              <c:f>'ebook trend'!$A$3</c:f>
              <c:strCache>
                <c:ptCount val="1"/>
                <c:pt idx="0">
                  <c:v>% book buyers who purchased an e-book (US) </c:v>
                </c:pt>
              </c:strCache>
            </c:strRef>
          </c:tx>
          <c:marker>
            <c:symbol val="none"/>
          </c:marker>
          <c:dLbls>
            <c:dLbl>
              <c:idx val="0"/>
              <c:layout>
                <c:manualLayout>
                  <c:x val="-4.1448907596090004E-2"/>
                  <c:y val="3.9026817165911713E-2"/>
                </c:manualLayout>
              </c:layout>
              <c:showVal val="1"/>
            </c:dLbl>
            <c:dLbl>
              <c:idx val="12"/>
              <c:layout/>
              <c:showVal val="1"/>
            </c:dLbl>
            <c:delete val="1"/>
          </c:dLbls>
          <c:cat>
            <c:strRef>
              <c:f>'ebook trend'!$V$2:$AH$2</c:f>
              <c:strCache>
                <c:ptCount val="13"/>
                <c:pt idx="0">
                  <c:v>Dec_10</c:v>
                </c:pt>
                <c:pt idx="1">
                  <c:v>Jan_11</c:v>
                </c:pt>
                <c:pt idx="2">
                  <c:v>Feb_11</c:v>
                </c:pt>
                <c:pt idx="3">
                  <c:v>Mar_11</c:v>
                </c:pt>
                <c:pt idx="4">
                  <c:v>Apr_11</c:v>
                </c:pt>
                <c:pt idx="5">
                  <c:v>May_11</c:v>
                </c:pt>
                <c:pt idx="6">
                  <c:v>June_11</c:v>
                </c:pt>
                <c:pt idx="7">
                  <c:v>July_11</c:v>
                </c:pt>
                <c:pt idx="8">
                  <c:v>Aug_11</c:v>
                </c:pt>
                <c:pt idx="9">
                  <c:v>Sept_11</c:v>
                </c:pt>
                <c:pt idx="10">
                  <c:v>Oct_11</c:v>
                </c:pt>
                <c:pt idx="11">
                  <c:v>Nov_11 </c:v>
                </c:pt>
                <c:pt idx="12">
                  <c:v>Dec_11 (est)</c:v>
                </c:pt>
              </c:strCache>
            </c:strRef>
          </c:cat>
          <c:val>
            <c:numRef>
              <c:f>'ebook trend'!$V$3:$AH$3</c:f>
              <c:numCache>
                <c:formatCode>0%</c:formatCode>
                <c:ptCount val="13"/>
                <c:pt idx="0">
                  <c:v>9.0000000000000011E-2</c:v>
                </c:pt>
                <c:pt idx="1">
                  <c:v>0.127</c:v>
                </c:pt>
                <c:pt idx="2">
                  <c:v>0.12200000000000001</c:v>
                </c:pt>
                <c:pt idx="3">
                  <c:v>0.14800000000000002</c:v>
                </c:pt>
                <c:pt idx="4">
                  <c:v>0.13500000000000001</c:v>
                </c:pt>
                <c:pt idx="5">
                  <c:v>0.13</c:v>
                </c:pt>
                <c:pt idx="6">
                  <c:v>0.15300000000000002</c:v>
                </c:pt>
                <c:pt idx="7">
                  <c:v>0.13700000000000001</c:v>
                </c:pt>
                <c:pt idx="8">
                  <c:v>0.15800000000000003</c:v>
                </c:pt>
                <c:pt idx="9">
                  <c:v>0.15400000000000003</c:v>
                </c:pt>
                <c:pt idx="10">
                  <c:v>0.14900000000000002</c:v>
                </c:pt>
                <c:pt idx="11">
                  <c:v>0.15700000000000003</c:v>
                </c:pt>
                <c:pt idx="12">
                  <c:v>0.17</c:v>
                </c:pt>
              </c:numCache>
            </c:numRef>
          </c:val>
        </c:ser>
        <c:marker val="1"/>
        <c:axId val="67985792"/>
        <c:axId val="67987328"/>
      </c:lineChart>
      <c:catAx>
        <c:axId val="67985792"/>
        <c:scaling>
          <c:orientation val="minMax"/>
        </c:scaling>
        <c:axPos val="b"/>
        <c:tickLblPos val="nextTo"/>
        <c:txPr>
          <a:bodyPr/>
          <a:lstStyle/>
          <a:p>
            <a:pPr>
              <a:defRPr sz="1400"/>
            </a:pPr>
            <a:endParaRPr lang="en-US"/>
          </a:p>
        </c:txPr>
        <c:crossAx val="67987328"/>
        <c:crosses val="autoZero"/>
        <c:auto val="1"/>
        <c:lblAlgn val="ctr"/>
        <c:lblOffset val="100"/>
      </c:catAx>
      <c:valAx>
        <c:axId val="67987328"/>
        <c:scaling>
          <c:orientation val="minMax"/>
        </c:scaling>
        <c:axPos val="l"/>
        <c:majorGridlines/>
        <c:numFmt formatCode="0%" sourceLinked="1"/>
        <c:tickLblPos val="nextTo"/>
        <c:txPr>
          <a:bodyPr/>
          <a:lstStyle/>
          <a:p>
            <a:pPr>
              <a:defRPr sz="1400"/>
            </a:pPr>
            <a:endParaRPr lang="en-US"/>
          </a:p>
        </c:txPr>
        <c:crossAx val="6798579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Sheet1!$A$29</c:f>
              <c:strCache>
                <c:ptCount val="1"/>
                <c:pt idx="0">
                  <c:v>All Genres</c:v>
                </c:pt>
              </c:strCache>
            </c:strRef>
          </c:tx>
          <c:spPr>
            <a:ln>
              <a:solidFill>
                <a:srgbClr val="800000"/>
              </a:solidFill>
            </a:ln>
          </c:spPr>
          <c:marker>
            <c:symbol val="none"/>
          </c:marker>
          <c:dLbls>
            <c:dLbl>
              <c:idx val="9"/>
              <c:layout>
                <c:manualLayout>
                  <c:x val="5.5555555555556607E-3"/>
                  <c:y val="-5.1282051282051308E-3"/>
                </c:manualLayout>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Sheet1!$B$29:$K$29</c:f>
              <c:numCache>
                <c:formatCode>0.0%</c:formatCode>
                <c:ptCount val="10"/>
                <c:pt idx="0">
                  <c:v>1.2179075247100601E-2</c:v>
                </c:pt>
                <c:pt idx="1">
                  <c:v>1.8658796524020308E-2</c:v>
                </c:pt>
                <c:pt idx="2">
                  <c:v>1.7144129434466398E-2</c:v>
                </c:pt>
                <c:pt idx="3">
                  <c:v>1.9897371452508104E-2</c:v>
                </c:pt>
                <c:pt idx="4">
                  <c:v>2.4867949261672601E-2</c:v>
                </c:pt>
                <c:pt idx="5">
                  <c:v>3.1739718399490913E-2</c:v>
                </c:pt>
                <c:pt idx="6">
                  <c:v>4.1657569538448125E-2</c:v>
                </c:pt>
                <c:pt idx="7">
                  <c:v>5.7859426358683498E-2</c:v>
                </c:pt>
                <c:pt idx="8">
                  <c:v>0.12859862465519201</c:v>
                </c:pt>
                <c:pt idx="9">
                  <c:v>0.13707558710867798</c:v>
                </c:pt>
              </c:numCache>
            </c:numRef>
          </c:val>
        </c:ser>
        <c:ser>
          <c:idx val="1"/>
          <c:order val="1"/>
          <c:tx>
            <c:strRef>
              <c:f>Sheet1!$A$30</c:f>
              <c:strCache>
                <c:ptCount val="1"/>
                <c:pt idx="0">
                  <c:v>Fiction Romance</c:v>
                </c:pt>
              </c:strCache>
            </c:strRef>
          </c:tx>
          <c:marker>
            <c:symbol val="none"/>
          </c:marker>
          <c:dLbls>
            <c:dLbl>
              <c:idx val="9"/>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Sheet1!$B$30:$K$30</c:f>
              <c:numCache>
                <c:formatCode>0.0%</c:formatCode>
                <c:ptCount val="10"/>
                <c:pt idx="0">
                  <c:v>1.0643220731143002E-2</c:v>
                </c:pt>
                <c:pt idx="1">
                  <c:v>2.8328611898017008E-2</c:v>
                </c:pt>
                <c:pt idx="2">
                  <c:v>2.2957821676454906E-2</c:v>
                </c:pt>
                <c:pt idx="3">
                  <c:v>3.1424581005586601E-2</c:v>
                </c:pt>
                <c:pt idx="4">
                  <c:v>5.75000000000001E-2</c:v>
                </c:pt>
                <c:pt idx="5">
                  <c:v>5.0456253354804088E-2</c:v>
                </c:pt>
                <c:pt idx="6">
                  <c:v>7.6767676767676929E-2</c:v>
                </c:pt>
                <c:pt idx="7">
                  <c:v>0.10199004975124402</c:v>
                </c:pt>
                <c:pt idx="8">
                  <c:v>0.191758598312784</c:v>
                </c:pt>
                <c:pt idx="9">
                  <c:v>0.20921237693389602</c:v>
                </c:pt>
              </c:numCache>
            </c:numRef>
          </c:val>
        </c:ser>
        <c:ser>
          <c:idx val="2"/>
          <c:order val="2"/>
          <c:tx>
            <c:strRef>
              <c:f>Sheet1!$A$31</c:f>
              <c:strCache>
                <c:ptCount val="1"/>
                <c:pt idx="0">
                  <c:v>Fiction Mystery</c:v>
                </c:pt>
              </c:strCache>
            </c:strRef>
          </c:tx>
          <c:spPr>
            <a:ln>
              <a:solidFill>
                <a:srgbClr val="FF0000"/>
              </a:solidFill>
            </a:ln>
          </c:spPr>
          <c:marker>
            <c:symbol val="none"/>
          </c:marker>
          <c:dLbls>
            <c:dLbl>
              <c:idx val="9"/>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Sheet1!$B$31:$K$31</c:f>
              <c:numCache>
                <c:formatCode>0.0%</c:formatCode>
                <c:ptCount val="10"/>
                <c:pt idx="0">
                  <c:v>2.0419426048565104E-2</c:v>
                </c:pt>
                <c:pt idx="1">
                  <c:v>1.7319277108433808E-2</c:v>
                </c:pt>
                <c:pt idx="2">
                  <c:v>1.9476158495634704E-2</c:v>
                </c:pt>
                <c:pt idx="3">
                  <c:v>3.1914893617021302E-2</c:v>
                </c:pt>
                <c:pt idx="4">
                  <c:v>3.5842293906810097E-2</c:v>
                </c:pt>
                <c:pt idx="5">
                  <c:v>6.9868995633187894E-2</c:v>
                </c:pt>
                <c:pt idx="6">
                  <c:v>5.8044806517311594E-2</c:v>
                </c:pt>
                <c:pt idx="7">
                  <c:v>9.1628959276018218E-2</c:v>
                </c:pt>
                <c:pt idx="8">
                  <c:v>0.19463971880492101</c:v>
                </c:pt>
                <c:pt idx="9">
                  <c:v>0.228664192949907</c:v>
                </c:pt>
              </c:numCache>
            </c:numRef>
          </c:val>
        </c:ser>
        <c:ser>
          <c:idx val="3"/>
          <c:order val="3"/>
          <c:tx>
            <c:strRef>
              <c:f>Sheet1!$A$32</c:f>
              <c:strCache>
                <c:ptCount val="1"/>
                <c:pt idx="0">
                  <c:v>Graphic Novels</c:v>
                </c:pt>
              </c:strCache>
            </c:strRef>
          </c:tx>
          <c:marker>
            <c:symbol val="none"/>
          </c:marker>
          <c:dLbls>
            <c:dLbl>
              <c:idx val="9"/>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Sheet1!$B$32:$K$32</c:f>
              <c:numCache>
                <c:formatCode>0.0%</c:formatCode>
                <c:ptCount val="10"/>
                <c:pt idx="0">
                  <c:v>1.50214592274679E-2</c:v>
                </c:pt>
                <c:pt idx="1">
                  <c:v>8.2191780821917696E-3</c:v>
                </c:pt>
                <c:pt idx="2">
                  <c:v>7.3800738007380315E-3</c:v>
                </c:pt>
                <c:pt idx="3">
                  <c:v>7.9681274900398492E-3</c:v>
                </c:pt>
                <c:pt idx="4">
                  <c:v>1.8779342723004702E-2</c:v>
                </c:pt>
                <c:pt idx="5">
                  <c:v>8.5470085470085513E-3</c:v>
                </c:pt>
                <c:pt idx="6">
                  <c:v>1.2048192771084303E-2</c:v>
                </c:pt>
                <c:pt idx="7">
                  <c:v>3.2710280373831793E-2</c:v>
                </c:pt>
                <c:pt idx="8">
                  <c:v>1.9920318725099608E-2</c:v>
                </c:pt>
                <c:pt idx="9">
                  <c:v>3.0710172744721702E-2</c:v>
                </c:pt>
              </c:numCache>
            </c:numRef>
          </c:val>
        </c:ser>
        <c:ser>
          <c:idx val="4"/>
          <c:order val="4"/>
          <c:tx>
            <c:strRef>
              <c:f>Sheet1!$A$33</c:f>
              <c:strCache>
                <c:ptCount val="1"/>
                <c:pt idx="0">
                  <c:v>Biographies</c:v>
                </c:pt>
              </c:strCache>
            </c:strRef>
          </c:tx>
          <c:spPr>
            <a:ln>
              <a:solidFill>
                <a:srgbClr val="000090"/>
              </a:solidFill>
            </a:ln>
          </c:spPr>
          <c:marker>
            <c:symbol val="none"/>
          </c:marker>
          <c:dLbls>
            <c:dLbl>
              <c:idx val="9"/>
              <c:layout>
                <c:manualLayout>
                  <c:x val="-1.3888888888887901E-3"/>
                  <c:y val="-5.1282051282051301E-2"/>
                </c:manualLayout>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Sheet1!$B$33:$K$33</c:f>
              <c:numCache>
                <c:formatCode>0.0%</c:formatCode>
                <c:ptCount val="10"/>
                <c:pt idx="0">
                  <c:v>1.0917030567685599E-2</c:v>
                </c:pt>
                <c:pt idx="1">
                  <c:v>1.5169194865811001E-2</c:v>
                </c:pt>
                <c:pt idx="2">
                  <c:v>1.3313609467455601E-2</c:v>
                </c:pt>
                <c:pt idx="3">
                  <c:v>1.5090543259557403E-2</c:v>
                </c:pt>
                <c:pt idx="4">
                  <c:v>2.2556390977443611E-2</c:v>
                </c:pt>
                <c:pt idx="5">
                  <c:v>2.6184538653366608E-2</c:v>
                </c:pt>
                <c:pt idx="6">
                  <c:v>4.7197640117994107E-2</c:v>
                </c:pt>
                <c:pt idx="7">
                  <c:v>6.2427745664739902E-2</c:v>
                </c:pt>
                <c:pt idx="8">
                  <c:v>0.12127894156560103</c:v>
                </c:pt>
                <c:pt idx="9">
                  <c:v>0.14032073310423801</c:v>
                </c:pt>
              </c:numCache>
            </c:numRef>
          </c:val>
        </c:ser>
        <c:ser>
          <c:idx val="5"/>
          <c:order val="5"/>
          <c:tx>
            <c:strRef>
              <c:f>Sheet1!$A$34</c:f>
              <c:strCache>
                <c:ptCount val="1"/>
                <c:pt idx="0">
                  <c:v>Cooking</c:v>
                </c:pt>
              </c:strCache>
            </c:strRef>
          </c:tx>
          <c:spPr>
            <a:ln>
              <a:solidFill>
                <a:srgbClr val="660066"/>
              </a:solidFill>
            </a:ln>
          </c:spPr>
          <c:marker>
            <c:symbol val="none"/>
          </c:marker>
          <c:dLbls>
            <c:dLbl>
              <c:idx val="9"/>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Sheet1!$B$34:$K$34</c:f>
              <c:numCache>
                <c:formatCode>0.0%</c:formatCode>
                <c:ptCount val="10"/>
                <c:pt idx="0">
                  <c:v>1.6248153618907003E-2</c:v>
                </c:pt>
                <c:pt idx="1">
                  <c:v>1.7366136034732305E-2</c:v>
                </c:pt>
                <c:pt idx="2">
                  <c:v>8.8652482269503813E-3</c:v>
                </c:pt>
                <c:pt idx="3">
                  <c:v>1.5852047556142699E-2</c:v>
                </c:pt>
                <c:pt idx="4">
                  <c:v>3.6206896551724196E-2</c:v>
                </c:pt>
                <c:pt idx="5">
                  <c:v>1.0845986984815602E-2</c:v>
                </c:pt>
                <c:pt idx="6">
                  <c:v>9.5923261390887648E-3</c:v>
                </c:pt>
                <c:pt idx="7">
                  <c:v>1.6423357664233612E-2</c:v>
                </c:pt>
                <c:pt idx="8">
                  <c:v>5.6939501779359414E-2</c:v>
                </c:pt>
                <c:pt idx="9">
                  <c:v>8.4801762114537702E-2</c:v>
                </c:pt>
              </c:numCache>
            </c:numRef>
          </c:val>
        </c:ser>
        <c:ser>
          <c:idx val="6"/>
          <c:order val="6"/>
          <c:tx>
            <c:strRef>
              <c:f>Sheet1!$A$35</c:f>
              <c:strCache>
                <c:ptCount val="1"/>
                <c:pt idx="0">
                  <c:v>Young Adult</c:v>
                </c:pt>
              </c:strCache>
            </c:strRef>
          </c:tx>
          <c:spPr>
            <a:ln>
              <a:solidFill>
                <a:srgbClr val="008000"/>
              </a:solidFill>
            </a:ln>
          </c:spPr>
          <c:marker>
            <c:symbol val="none"/>
          </c:marker>
          <c:dLbls>
            <c:dLbl>
              <c:idx val="9"/>
              <c:layout>
                <c:manualLayout>
                  <c:x val="-1.3888888888887901E-3"/>
                  <c:y val="3.5897435897435895E-2"/>
                </c:manualLayout>
              </c:layout>
              <c:showVal val="1"/>
            </c:dLbl>
            <c:delete val="1"/>
          </c:dLbls>
          <c:cat>
            <c:strRef>
              <c:f>Sheet1!$B$27:$K$27</c:f>
              <c:strCache>
                <c:ptCount val="10"/>
                <c:pt idx="0">
                  <c:v> Qtr 1 2009 </c:v>
                </c:pt>
                <c:pt idx="1">
                  <c:v> Qtr 2 2009 </c:v>
                </c:pt>
                <c:pt idx="2">
                  <c:v> Qtr 3 2009 </c:v>
                </c:pt>
                <c:pt idx="3">
                  <c:v> Qtr 4 2009 </c:v>
                </c:pt>
                <c:pt idx="4">
                  <c:v> Qtr 1 2010 </c:v>
                </c:pt>
                <c:pt idx="5">
                  <c:v> Qtr 2 2010 </c:v>
                </c:pt>
                <c:pt idx="6">
                  <c:v> Qtr 3 2010 </c:v>
                </c:pt>
                <c:pt idx="7">
                  <c:v> Qtr 4 2010 </c:v>
                </c:pt>
                <c:pt idx="8">
                  <c:v> Qtr 1 2011 </c:v>
                </c:pt>
                <c:pt idx="9">
                  <c:v> Qtr 2 2011 </c:v>
                </c:pt>
              </c:strCache>
            </c:strRef>
          </c:cat>
          <c:val>
            <c:numRef>
              <c:f>Sheet1!$B$35:$K$35</c:f>
              <c:numCache>
                <c:formatCode>0.0%</c:formatCode>
                <c:ptCount val="10"/>
                <c:pt idx="0">
                  <c:v>8.0450522928399333E-3</c:v>
                </c:pt>
                <c:pt idx="1">
                  <c:v>2.1052631578947403E-2</c:v>
                </c:pt>
                <c:pt idx="2">
                  <c:v>6.0606060606060719E-3</c:v>
                </c:pt>
                <c:pt idx="3">
                  <c:v>2.1674876847290709E-2</c:v>
                </c:pt>
                <c:pt idx="4">
                  <c:v>1.8640350877193006E-2</c:v>
                </c:pt>
                <c:pt idx="5">
                  <c:v>3.0581039755351706E-2</c:v>
                </c:pt>
                <c:pt idx="6">
                  <c:v>3.5495716034271797E-2</c:v>
                </c:pt>
                <c:pt idx="7">
                  <c:v>7.7906976744186326E-2</c:v>
                </c:pt>
                <c:pt idx="8">
                  <c:v>0.13619099294628301</c:v>
                </c:pt>
                <c:pt idx="9">
                  <c:v>0.13101079489695802</c:v>
                </c:pt>
              </c:numCache>
            </c:numRef>
          </c:val>
        </c:ser>
        <c:marker val="1"/>
        <c:axId val="89757184"/>
        <c:axId val="89758720"/>
      </c:lineChart>
      <c:catAx>
        <c:axId val="89757184"/>
        <c:scaling>
          <c:orientation val="minMax"/>
        </c:scaling>
        <c:axPos val="b"/>
        <c:tickLblPos val="nextTo"/>
        <c:crossAx val="89758720"/>
        <c:crosses val="autoZero"/>
        <c:auto val="1"/>
        <c:lblAlgn val="ctr"/>
        <c:lblOffset val="100"/>
      </c:catAx>
      <c:valAx>
        <c:axId val="89758720"/>
        <c:scaling>
          <c:orientation val="minMax"/>
        </c:scaling>
        <c:delete val="1"/>
        <c:axPos val="l"/>
        <c:majorGridlines/>
        <c:numFmt formatCode="0.0%" sourceLinked="1"/>
        <c:tickLblPos val="none"/>
        <c:crossAx val="89757184"/>
        <c:crosses val="autoZero"/>
        <c:crossBetween val="between"/>
      </c:valAx>
    </c:plotArea>
    <c:legend>
      <c:legendPos val="r"/>
      <c:legendEntry>
        <c:idx val="0"/>
        <c:delete val="1"/>
      </c:legendEntry>
      <c:layout>
        <c:manualLayout>
          <c:xMode val="edge"/>
          <c:yMode val="edge"/>
          <c:x val="0.81915277777777595"/>
          <c:y val="0.24559882899253002"/>
          <c:w val="0.180033873970882"/>
          <c:h val="0.48444225721784911"/>
        </c:manualLayout>
      </c:layout>
    </c:legend>
    <c:plotVisOnly val="1"/>
    <c:dispBlanksAs val="gap"/>
  </c:chart>
  <c:txPr>
    <a:bodyPr/>
    <a:lstStyle/>
    <a:p>
      <a:pPr>
        <a:defRPr sz="14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8871460146429107"/>
          <c:y val="5.9235526729766418E-2"/>
          <c:w val="0.69081756227840008"/>
          <c:h val="0.94076447327023405"/>
        </c:manualLayout>
      </c:layout>
      <c:barChart>
        <c:barDir val="bar"/>
        <c:grouping val="stacked"/>
        <c:ser>
          <c:idx val="0"/>
          <c:order val="0"/>
          <c:cat>
            <c:strRef>
              <c:f>'Major genre ebook shr%'!$A$7:$A$14</c:f>
              <c:strCache>
                <c:ptCount val="8"/>
                <c:pt idx="0">
                  <c:v>Christian Fiction </c:v>
                </c:pt>
                <c:pt idx="1">
                  <c:v>Science Fiction</c:v>
                </c:pt>
                <c:pt idx="2">
                  <c:v>Christian Non-Fiction </c:v>
                </c:pt>
                <c:pt idx="3">
                  <c:v>Young Adult</c:v>
                </c:pt>
                <c:pt idx="4">
                  <c:v>Religion</c:v>
                </c:pt>
                <c:pt idx="5">
                  <c:v>Adult Non Fiction</c:v>
                </c:pt>
                <c:pt idx="6">
                  <c:v>Juvenile</c:v>
                </c:pt>
                <c:pt idx="7">
                  <c:v>Adult Fiction</c:v>
                </c:pt>
              </c:strCache>
            </c:strRef>
          </c:cat>
          <c:val>
            <c:numRef>
              <c:f>'Major genre ebook shr%'!$B$7:$B$14</c:f>
              <c:numCache>
                <c:formatCode>General</c:formatCode>
                <c:ptCount val="8"/>
                <c:pt idx="0">
                  <c:v>558</c:v>
                </c:pt>
                <c:pt idx="1">
                  <c:v>762</c:v>
                </c:pt>
                <c:pt idx="2" formatCode="#,##0">
                  <c:v>1491</c:v>
                </c:pt>
                <c:pt idx="3" formatCode="#,##0">
                  <c:v>1491</c:v>
                </c:pt>
                <c:pt idx="4" formatCode="#,##0">
                  <c:v>3455</c:v>
                </c:pt>
                <c:pt idx="5" formatCode="#,##0">
                  <c:v>5734</c:v>
                </c:pt>
                <c:pt idx="6" formatCode="#,##0">
                  <c:v>7356</c:v>
                </c:pt>
                <c:pt idx="7" formatCode="#,##0">
                  <c:v>14872</c:v>
                </c:pt>
              </c:numCache>
            </c:numRef>
          </c:val>
        </c:ser>
        <c:ser>
          <c:idx val="1"/>
          <c:order val="1"/>
          <c:spPr>
            <a:solidFill>
              <a:schemeClr val="accent6">
                <a:lumMod val="75000"/>
              </a:schemeClr>
            </a:solidFill>
          </c:spPr>
          <c:cat>
            <c:strRef>
              <c:f>'Major genre ebook shr%'!$A$7:$A$14</c:f>
              <c:strCache>
                <c:ptCount val="8"/>
                <c:pt idx="0">
                  <c:v>Christian Fiction </c:v>
                </c:pt>
                <c:pt idx="1">
                  <c:v>Science Fiction</c:v>
                </c:pt>
                <c:pt idx="2">
                  <c:v>Christian Non-Fiction </c:v>
                </c:pt>
                <c:pt idx="3">
                  <c:v>Young Adult</c:v>
                </c:pt>
                <c:pt idx="4">
                  <c:v>Religion</c:v>
                </c:pt>
                <c:pt idx="5">
                  <c:v>Adult Non Fiction</c:v>
                </c:pt>
                <c:pt idx="6">
                  <c:v>Juvenile</c:v>
                </c:pt>
                <c:pt idx="7">
                  <c:v>Adult Fiction</c:v>
                </c:pt>
              </c:strCache>
            </c:strRef>
          </c:cat>
          <c:val>
            <c:numRef>
              <c:f>'Major genre ebook shr%'!$C$7:$C$14</c:f>
              <c:numCache>
                <c:formatCode>General</c:formatCode>
                <c:ptCount val="8"/>
                <c:pt idx="0">
                  <c:v>224</c:v>
                </c:pt>
                <c:pt idx="1">
                  <c:v>223</c:v>
                </c:pt>
                <c:pt idx="2">
                  <c:v>164</c:v>
                </c:pt>
                <c:pt idx="3">
                  <c:v>253</c:v>
                </c:pt>
                <c:pt idx="4" formatCode="#,##0">
                  <c:v>415</c:v>
                </c:pt>
                <c:pt idx="5">
                  <c:v>853</c:v>
                </c:pt>
                <c:pt idx="6">
                  <c:v>791</c:v>
                </c:pt>
                <c:pt idx="7" formatCode="#,##0">
                  <c:v>3866</c:v>
                </c:pt>
              </c:numCache>
            </c:numRef>
          </c:val>
        </c:ser>
        <c:ser>
          <c:idx val="2"/>
          <c:order val="2"/>
          <c:dLbls>
            <c:txPr>
              <a:bodyPr/>
              <a:lstStyle/>
              <a:p>
                <a:pPr>
                  <a:defRPr sz="1400"/>
                </a:pPr>
                <a:endParaRPr lang="en-US"/>
              </a:p>
            </c:txPr>
            <c:dLblPos val="inBase"/>
            <c:showVal val="1"/>
          </c:dLbls>
          <c:cat>
            <c:strRef>
              <c:f>'Major genre ebook shr%'!$A$7:$A$14</c:f>
              <c:strCache>
                <c:ptCount val="8"/>
                <c:pt idx="0">
                  <c:v>Christian Fiction </c:v>
                </c:pt>
                <c:pt idx="1">
                  <c:v>Science Fiction</c:v>
                </c:pt>
                <c:pt idx="2">
                  <c:v>Christian Non-Fiction </c:v>
                </c:pt>
                <c:pt idx="3">
                  <c:v>Young Adult</c:v>
                </c:pt>
                <c:pt idx="4">
                  <c:v>Religion</c:v>
                </c:pt>
                <c:pt idx="5">
                  <c:v>Adult Non Fiction</c:v>
                </c:pt>
                <c:pt idx="6">
                  <c:v>Juvenile</c:v>
                </c:pt>
                <c:pt idx="7">
                  <c:v>Adult Fiction</c:v>
                </c:pt>
              </c:strCache>
            </c:strRef>
          </c:cat>
          <c:val>
            <c:numRef>
              <c:f>'Major genre ebook shr%'!$D$7:$D$14</c:f>
              <c:numCache>
                <c:formatCode>0%</c:formatCode>
                <c:ptCount val="8"/>
                <c:pt idx="0">
                  <c:v>0.40143369175627203</c:v>
                </c:pt>
                <c:pt idx="1">
                  <c:v>0.29265091863517101</c:v>
                </c:pt>
                <c:pt idx="2">
                  <c:v>0.10999329309188502</c:v>
                </c:pt>
                <c:pt idx="3">
                  <c:v>0.16968477531857795</c:v>
                </c:pt>
                <c:pt idx="4">
                  <c:v>0.12011577424023204</c:v>
                </c:pt>
                <c:pt idx="5">
                  <c:v>0.14876177188699005</c:v>
                </c:pt>
                <c:pt idx="6">
                  <c:v>0.10753126699293102</c:v>
                </c:pt>
                <c:pt idx="7">
                  <c:v>0.25995158687466408</c:v>
                </c:pt>
              </c:numCache>
            </c:numRef>
          </c:val>
        </c:ser>
        <c:overlap val="100"/>
        <c:axId val="90239360"/>
        <c:axId val="91562752"/>
      </c:barChart>
      <c:catAx>
        <c:axId val="90239360"/>
        <c:scaling>
          <c:orientation val="minMax"/>
        </c:scaling>
        <c:axPos val="l"/>
        <c:tickLblPos val="nextTo"/>
        <c:txPr>
          <a:bodyPr/>
          <a:lstStyle/>
          <a:p>
            <a:pPr>
              <a:defRPr sz="2000"/>
            </a:pPr>
            <a:endParaRPr lang="en-US"/>
          </a:p>
        </c:txPr>
        <c:crossAx val="91562752"/>
        <c:crosses val="autoZero"/>
        <c:auto val="1"/>
        <c:lblAlgn val="ctr"/>
        <c:lblOffset val="100"/>
      </c:catAx>
      <c:valAx>
        <c:axId val="91562752"/>
        <c:scaling>
          <c:orientation val="minMax"/>
        </c:scaling>
        <c:delete val="1"/>
        <c:axPos val="b"/>
        <c:majorGridlines/>
        <c:numFmt formatCode="General" sourceLinked="1"/>
        <c:tickLblPos val="none"/>
        <c:crossAx val="90239360"/>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'Heavy Buyer Persona'!$B$44</c:f>
              <c:strCache>
                <c:ptCount val="1"/>
                <c:pt idx="0">
                  <c:v>Heavy Book Buyers</c:v>
                </c:pt>
              </c:strCache>
            </c:strRef>
          </c:tx>
          <c:cat>
            <c:strRef>
              <c:f>'Heavy Buyer Persona'!$A$46:$A$60</c:f>
              <c:strCache>
                <c:ptCount val="15"/>
                <c:pt idx="0">
                  <c:v>Males</c:v>
                </c:pt>
                <c:pt idx="1">
                  <c:v>Females</c:v>
                </c:pt>
                <c:pt idx="2">
                  <c:v>13-17 Years</c:v>
                </c:pt>
                <c:pt idx="3">
                  <c:v>18-29 Years</c:v>
                </c:pt>
                <c:pt idx="4">
                  <c:v>30-44 Years</c:v>
                </c:pt>
                <c:pt idx="5">
                  <c:v>45-54 Years</c:v>
                </c:pt>
                <c:pt idx="6">
                  <c:v>55-64 Years</c:v>
                </c:pt>
                <c:pt idx="7">
                  <c:v>65+ Years</c:v>
                </c:pt>
                <c:pt idx="8">
                  <c:v>&lt;$25.0K</c:v>
                </c:pt>
                <c:pt idx="9">
                  <c:v>$25.0-$34.9K</c:v>
                </c:pt>
                <c:pt idx="10">
                  <c:v>$35.0-$49.9K</c:v>
                </c:pt>
                <c:pt idx="11">
                  <c:v>$50.0-$74.9K</c:v>
                </c:pt>
                <c:pt idx="12">
                  <c:v>$75.0-$99.9K</c:v>
                </c:pt>
                <c:pt idx="13">
                  <c:v>$100.0-149.9K</c:v>
                </c:pt>
                <c:pt idx="14">
                  <c:v>&gt;=$150.0K</c:v>
                </c:pt>
              </c:strCache>
            </c:strRef>
          </c:cat>
          <c:val>
            <c:numRef>
              <c:f>'Heavy Buyer Persona'!$B$46:$B$60</c:f>
              <c:numCache>
                <c:formatCode>0%</c:formatCode>
                <c:ptCount val="15"/>
                <c:pt idx="0">
                  <c:v>0.32974032337089709</c:v>
                </c:pt>
                <c:pt idx="1">
                  <c:v>0.67025967662910535</c:v>
                </c:pt>
                <c:pt idx="2">
                  <c:v>9.2846643802057816E-2</c:v>
                </c:pt>
                <c:pt idx="3">
                  <c:v>0.32018618324350911</c:v>
                </c:pt>
                <c:pt idx="4">
                  <c:v>0.24032337089661901</c:v>
                </c:pt>
                <c:pt idx="5">
                  <c:v>0.13792258696717302</c:v>
                </c:pt>
                <c:pt idx="6">
                  <c:v>9.9706026457618946E-2</c:v>
                </c:pt>
                <c:pt idx="7">
                  <c:v>0.10901518863302301</c:v>
                </c:pt>
                <c:pt idx="8">
                  <c:v>0.20219966159052502</c:v>
                </c:pt>
                <c:pt idx="9">
                  <c:v>0.11618725324309101</c:v>
                </c:pt>
                <c:pt idx="10">
                  <c:v>0.14184997179921002</c:v>
                </c:pt>
                <c:pt idx="11">
                  <c:v>0.21912013536379002</c:v>
                </c:pt>
                <c:pt idx="12">
                  <c:v>0.15115623237450601</c:v>
                </c:pt>
                <c:pt idx="13">
                  <c:v>0.10603496897913102</c:v>
                </c:pt>
                <c:pt idx="14">
                  <c:v>6.3451776649746175E-2</c:v>
                </c:pt>
              </c:numCache>
            </c:numRef>
          </c:val>
        </c:ser>
        <c:ser>
          <c:idx val="1"/>
          <c:order val="1"/>
          <c:tx>
            <c:strRef>
              <c:f>'Heavy Buyer Persona'!$C$44</c:f>
              <c:strCache>
                <c:ptCount val="1"/>
                <c:pt idx="0">
                  <c:v>Heavy Ebook Buyers</c:v>
                </c:pt>
              </c:strCache>
            </c:strRef>
          </c:tx>
          <c:cat>
            <c:strRef>
              <c:f>'Heavy Buyer Persona'!$A$46:$A$60</c:f>
              <c:strCache>
                <c:ptCount val="15"/>
                <c:pt idx="0">
                  <c:v>Males</c:v>
                </c:pt>
                <c:pt idx="1">
                  <c:v>Females</c:v>
                </c:pt>
                <c:pt idx="2">
                  <c:v>13-17 Years</c:v>
                </c:pt>
                <c:pt idx="3">
                  <c:v>18-29 Years</c:v>
                </c:pt>
                <c:pt idx="4">
                  <c:v>30-44 Years</c:v>
                </c:pt>
                <c:pt idx="5">
                  <c:v>45-54 Years</c:v>
                </c:pt>
                <c:pt idx="6">
                  <c:v>55-64 Years</c:v>
                </c:pt>
                <c:pt idx="7">
                  <c:v>65+ Years</c:v>
                </c:pt>
                <c:pt idx="8">
                  <c:v>&lt;$25.0K</c:v>
                </c:pt>
                <c:pt idx="9">
                  <c:v>$25.0-$34.9K</c:v>
                </c:pt>
                <c:pt idx="10">
                  <c:v>$35.0-$49.9K</c:v>
                </c:pt>
                <c:pt idx="11">
                  <c:v>$50.0-$74.9K</c:v>
                </c:pt>
                <c:pt idx="12">
                  <c:v>$75.0-$99.9K</c:v>
                </c:pt>
                <c:pt idx="13">
                  <c:v>$100.0-149.9K</c:v>
                </c:pt>
                <c:pt idx="14">
                  <c:v>&gt;=$150.0K</c:v>
                </c:pt>
              </c:strCache>
            </c:strRef>
          </c:cat>
          <c:val>
            <c:numRef>
              <c:f>'Heavy Buyer Persona'!$C$46:$C$60</c:f>
              <c:numCache>
                <c:formatCode>0%</c:formatCode>
                <c:ptCount val="15"/>
                <c:pt idx="0">
                  <c:v>0.31970649895178205</c:v>
                </c:pt>
                <c:pt idx="1">
                  <c:v>0.68029350104821795</c:v>
                </c:pt>
                <c:pt idx="2">
                  <c:v>7.9664570230608134E-2</c:v>
                </c:pt>
                <c:pt idx="3">
                  <c:v>0.33542976939203517</c:v>
                </c:pt>
                <c:pt idx="4">
                  <c:v>0.26834381551362702</c:v>
                </c:pt>
                <c:pt idx="5">
                  <c:v>0.13312368972746302</c:v>
                </c:pt>
                <c:pt idx="6">
                  <c:v>9.8532494758909933E-2</c:v>
                </c:pt>
                <c:pt idx="7">
                  <c:v>8.490566037735861E-2</c:v>
                </c:pt>
                <c:pt idx="8">
                  <c:v>0.14556213017751504</c:v>
                </c:pt>
                <c:pt idx="9">
                  <c:v>0.10059171597633103</c:v>
                </c:pt>
                <c:pt idx="10">
                  <c:v>0.12899408284023706</c:v>
                </c:pt>
                <c:pt idx="11">
                  <c:v>0.21538461538461498</c:v>
                </c:pt>
                <c:pt idx="12">
                  <c:v>0.19171597633136103</c:v>
                </c:pt>
                <c:pt idx="13">
                  <c:v>0.13372781065088798</c:v>
                </c:pt>
                <c:pt idx="14">
                  <c:v>8.402366863905332E-2</c:v>
                </c:pt>
              </c:numCache>
            </c:numRef>
          </c:val>
        </c:ser>
        <c:shape val="box"/>
        <c:axId val="98513664"/>
        <c:axId val="98515968"/>
        <c:axId val="0"/>
      </c:bar3DChart>
      <c:catAx>
        <c:axId val="98513664"/>
        <c:scaling>
          <c:orientation val="minMax"/>
        </c:scaling>
        <c:axPos val="b"/>
        <c:tickLblPos val="nextTo"/>
        <c:txPr>
          <a:bodyPr/>
          <a:lstStyle/>
          <a:p>
            <a:pPr>
              <a:defRPr sz="1100"/>
            </a:pPr>
            <a:endParaRPr lang="en-US"/>
          </a:p>
        </c:txPr>
        <c:crossAx val="98515968"/>
        <c:crosses val="autoZero"/>
        <c:auto val="1"/>
        <c:lblAlgn val="ctr"/>
        <c:lblOffset val="100"/>
      </c:catAx>
      <c:valAx>
        <c:axId val="98515968"/>
        <c:scaling>
          <c:orientation val="minMax"/>
        </c:scaling>
        <c:axPos val="l"/>
        <c:majorGridlines/>
        <c:numFmt formatCode="0%" sourceLinked="1"/>
        <c:tickLblPos val="nextTo"/>
        <c:crossAx val="98513664"/>
        <c:crosses val="autoZero"/>
        <c:crossBetween val="between"/>
      </c:valAx>
    </c:plotArea>
    <c:legend>
      <c:legendPos val="t"/>
      <c:layout/>
      <c:txPr>
        <a:bodyPr/>
        <a:lstStyle/>
        <a:p>
          <a:pPr>
            <a:defRPr sz="1600"/>
          </a:pPr>
          <a:endParaRPr lang="en-US"/>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7"/>
  <c:chart>
    <c:plotArea>
      <c:layout/>
      <c:pieChart>
        <c:varyColors val="1"/>
        <c:ser>
          <c:idx val="0"/>
          <c:order val="0"/>
          <c:explosion val="25"/>
          <c:cat>
            <c:strRef>
              <c:f>Sheet1!$B$1:$B$2</c:f>
              <c:strCache>
                <c:ptCount val="2"/>
                <c:pt idx="0">
                  <c:v>Have purchased an ebook</c:v>
                </c:pt>
                <c:pt idx="1">
                  <c:v>Have never purchased an ebook</c:v>
                </c:pt>
              </c:strCache>
            </c:strRef>
          </c:cat>
          <c:val>
            <c:numRef>
              <c:f>Sheet1!$C$1:$C$2</c:f>
              <c:numCache>
                <c:formatCode>0%</c:formatCode>
                <c:ptCount val="2"/>
                <c:pt idx="0">
                  <c:v>0.26</c:v>
                </c:pt>
                <c:pt idx="1">
                  <c:v>0.7400000000000001</c:v>
                </c:pt>
              </c:numCache>
            </c:numRef>
          </c:val>
        </c:ser>
        <c:firstSliceAng val="0"/>
      </c:pieChart>
    </c:plotArea>
    <c:legend>
      <c:legendPos val="r"/>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7"/>
  <c:chart>
    <c:plotArea>
      <c:layout/>
      <c:pieChart>
        <c:varyColors val="1"/>
        <c:ser>
          <c:idx val="0"/>
          <c:order val="0"/>
          <c:explosion val="25"/>
          <c:cat>
            <c:strRef>
              <c:f>Sheet1!$B$4:$B$5</c:f>
              <c:strCache>
                <c:ptCount val="2"/>
                <c:pt idx="0">
                  <c:v>Do not own a device</c:v>
                </c:pt>
                <c:pt idx="1">
                  <c:v>Do own a device</c:v>
                </c:pt>
              </c:strCache>
            </c:strRef>
          </c:cat>
          <c:val>
            <c:numRef>
              <c:f>Sheet1!$C$4:$C$5</c:f>
              <c:numCache>
                <c:formatCode>0%</c:formatCode>
                <c:ptCount val="2"/>
                <c:pt idx="0">
                  <c:v>0.8600000000000001</c:v>
                </c:pt>
                <c:pt idx="1">
                  <c:v>0.14000000000000001</c:v>
                </c:pt>
              </c:numCache>
            </c:numRef>
          </c:val>
        </c:ser>
        <c:firstSliceAng val="0"/>
      </c:pieChart>
    </c:plotArea>
    <c:legend>
      <c:legendPos val="r"/>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'Crosstab Report'!$T$315</c:f>
              <c:strCache>
                <c:ptCount val="1"/>
                <c:pt idx="0">
                  <c:v>only e-books</c:v>
                </c:pt>
              </c:strCache>
            </c:strRef>
          </c:tx>
          <c:dLbls>
            <c:numFmt formatCode="0%" sourceLinked="0"/>
            <c:txPr>
              <a:bodyPr/>
              <a:lstStyle/>
              <a:p>
                <a:pPr>
                  <a:defRPr sz="1600"/>
                </a:pPr>
                <a:endParaRPr lang="en-US"/>
              </a:p>
            </c:txPr>
            <c:showVal val="1"/>
          </c:dLbls>
          <c:cat>
            <c:strRef>
              <c:f>'Crosstab Report'!$V$314:$Z$314</c:f>
              <c:strCache>
                <c:ptCount val="5"/>
                <c:pt idx="0">
                  <c:v>Within the last MONTH</c:v>
                </c:pt>
                <c:pt idx="1">
                  <c:v>2 to 6 MONTHS ago</c:v>
                </c:pt>
                <c:pt idx="2">
                  <c:v>7 to 12 MONTHS ago</c:v>
                </c:pt>
                <c:pt idx="3">
                  <c:v>1 to 2 YEARS ago</c:v>
                </c:pt>
                <c:pt idx="4">
                  <c:v>2 or more YEARS ago</c:v>
                </c:pt>
              </c:strCache>
            </c:strRef>
          </c:cat>
          <c:val>
            <c:numRef>
              <c:f>'Crosstab Report'!$V$315:$Z$315</c:f>
              <c:numCache>
                <c:formatCode>0.0%</c:formatCode>
                <c:ptCount val="5"/>
                <c:pt idx="0">
                  <c:v>0.2</c:v>
                </c:pt>
                <c:pt idx="1">
                  <c:v>0.15200000000000002</c:v>
                </c:pt>
                <c:pt idx="2">
                  <c:v>0.26500000000000001</c:v>
                </c:pt>
                <c:pt idx="3">
                  <c:v>0.23500000000000001</c:v>
                </c:pt>
                <c:pt idx="4">
                  <c:v>0.221</c:v>
                </c:pt>
              </c:numCache>
            </c:numRef>
          </c:val>
        </c:ser>
        <c:ser>
          <c:idx val="1"/>
          <c:order val="1"/>
          <c:tx>
            <c:strRef>
              <c:f>'Crosstab Report'!$T$316</c:f>
              <c:strCache>
                <c:ptCount val="1"/>
                <c:pt idx="0">
                  <c:v>mostly e-books</c:v>
                </c:pt>
              </c:strCache>
            </c:strRef>
          </c:tx>
          <c:spPr>
            <a:solidFill>
              <a:schemeClr val="tx2">
                <a:lumMod val="40000"/>
                <a:lumOff val="60000"/>
              </a:schemeClr>
            </a:solidFill>
          </c:spPr>
          <c:dLbls>
            <c:numFmt formatCode="0%" sourceLinked="0"/>
            <c:txPr>
              <a:bodyPr/>
              <a:lstStyle/>
              <a:p>
                <a:pPr>
                  <a:defRPr sz="1600"/>
                </a:pPr>
                <a:endParaRPr lang="en-US"/>
              </a:p>
            </c:txPr>
            <c:showVal val="1"/>
          </c:dLbls>
          <c:cat>
            <c:strRef>
              <c:f>'Crosstab Report'!$V$314:$Z$314</c:f>
              <c:strCache>
                <c:ptCount val="5"/>
                <c:pt idx="0">
                  <c:v>Within the last MONTH</c:v>
                </c:pt>
                <c:pt idx="1">
                  <c:v>2 to 6 MONTHS ago</c:v>
                </c:pt>
                <c:pt idx="2">
                  <c:v>7 to 12 MONTHS ago</c:v>
                </c:pt>
                <c:pt idx="3">
                  <c:v>1 to 2 YEARS ago</c:v>
                </c:pt>
                <c:pt idx="4">
                  <c:v>2 or more YEARS ago</c:v>
                </c:pt>
              </c:strCache>
            </c:strRef>
          </c:cat>
          <c:val>
            <c:numRef>
              <c:f>'Crosstab Report'!$V$316:$Z$316</c:f>
              <c:numCache>
                <c:formatCode>0.0%</c:formatCode>
                <c:ptCount val="5"/>
                <c:pt idx="0">
                  <c:v>0.32000000000000006</c:v>
                </c:pt>
                <c:pt idx="1">
                  <c:v>0.40600000000000003</c:v>
                </c:pt>
                <c:pt idx="2">
                  <c:v>0.45100000000000001</c:v>
                </c:pt>
                <c:pt idx="3">
                  <c:v>0.43900000000000006</c:v>
                </c:pt>
                <c:pt idx="4">
                  <c:v>0.43400000000000005</c:v>
                </c:pt>
              </c:numCache>
            </c:numRef>
          </c:val>
        </c:ser>
        <c:ser>
          <c:idx val="2"/>
          <c:order val="2"/>
          <c:tx>
            <c:strRef>
              <c:f>'Crosstab Report'!$T$317</c:f>
              <c:strCache>
                <c:ptCount val="1"/>
                <c:pt idx="0">
                  <c:v>both p &amp; e</c:v>
                </c:pt>
              </c:strCache>
            </c:strRef>
          </c:tx>
          <c:cat>
            <c:strRef>
              <c:f>'Crosstab Report'!$V$314:$Z$314</c:f>
              <c:strCache>
                <c:ptCount val="5"/>
                <c:pt idx="0">
                  <c:v>Within the last MONTH</c:v>
                </c:pt>
                <c:pt idx="1">
                  <c:v>2 to 6 MONTHS ago</c:v>
                </c:pt>
                <c:pt idx="2">
                  <c:v>7 to 12 MONTHS ago</c:v>
                </c:pt>
                <c:pt idx="3">
                  <c:v>1 to 2 YEARS ago</c:v>
                </c:pt>
                <c:pt idx="4">
                  <c:v>2 or more YEARS ago</c:v>
                </c:pt>
              </c:strCache>
            </c:strRef>
          </c:cat>
          <c:val>
            <c:numRef>
              <c:f>'Crosstab Report'!$V$317:$Z$317</c:f>
              <c:numCache>
                <c:formatCode>0.0%</c:formatCode>
                <c:ptCount val="5"/>
                <c:pt idx="0">
                  <c:v>0.16</c:v>
                </c:pt>
                <c:pt idx="1">
                  <c:v>0.192</c:v>
                </c:pt>
                <c:pt idx="2">
                  <c:v>0.14600000000000002</c:v>
                </c:pt>
                <c:pt idx="3">
                  <c:v>0.17200000000000001</c:v>
                </c:pt>
                <c:pt idx="4">
                  <c:v>0.15600000000000003</c:v>
                </c:pt>
              </c:numCache>
            </c:numRef>
          </c:val>
        </c:ser>
        <c:ser>
          <c:idx val="3"/>
          <c:order val="3"/>
          <c:tx>
            <c:strRef>
              <c:f>'Crosstab Report'!$T$318</c:f>
              <c:strCache>
                <c:ptCount val="1"/>
                <c:pt idx="0">
                  <c:v>more print</c:v>
                </c:pt>
              </c:strCache>
            </c:strRef>
          </c:tx>
          <c:cat>
            <c:strRef>
              <c:f>'Crosstab Report'!$V$314:$Z$314</c:f>
              <c:strCache>
                <c:ptCount val="5"/>
                <c:pt idx="0">
                  <c:v>Within the last MONTH</c:v>
                </c:pt>
                <c:pt idx="1">
                  <c:v>2 to 6 MONTHS ago</c:v>
                </c:pt>
                <c:pt idx="2">
                  <c:v>7 to 12 MONTHS ago</c:v>
                </c:pt>
                <c:pt idx="3">
                  <c:v>1 to 2 YEARS ago</c:v>
                </c:pt>
                <c:pt idx="4">
                  <c:v>2 or more YEARS ago</c:v>
                </c:pt>
              </c:strCache>
            </c:strRef>
          </c:cat>
          <c:val>
            <c:numRef>
              <c:f>'Crosstab Report'!$V$318:$Z$318</c:f>
              <c:numCache>
                <c:formatCode>0.0%</c:formatCode>
                <c:ptCount val="5"/>
                <c:pt idx="0">
                  <c:v>8.0000000000000016E-2</c:v>
                </c:pt>
                <c:pt idx="1">
                  <c:v>4.0000000000000008E-2</c:v>
                </c:pt>
                <c:pt idx="2">
                  <c:v>8.0000000000000123E-3</c:v>
                </c:pt>
                <c:pt idx="3">
                  <c:v>7.000000000000001E-3</c:v>
                </c:pt>
                <c:pt idx="4">
                  <c:v>2.5000000000000005E-2</c:v>
                </c:pt>
              </c:numCache>
            </c:numRef>
          </c:val>
        </c:ser>
        <c:axId val="100317824"/>
        <c:axId val="100426496"/>
      </c:barChart>
      <c:catAx>
        <c:axId val="100317824"/>
        <c:scaling>
          <c:orientation val="minMax"/>
        </c:scaling>
        <c:axPos val="b"/>
        <c:tickLblPos val="nextTo"/>
        <c:txPr>
          <a:bodyPr/>
          <a:lstStyle/>
          <a:p>
            <a:pPr>
              <a:defRPr sz="1200"/>
            </a:pPr>
            <a:endParaRPr lang="en-US"/>
          </a:p>
        </c:txPr>
        <c:crossAx val="100426496"/>
        <c:crosses val="autoZero"/>
        <c:auto val="1"/>
        <c:lblAlgn val="ctr"/>
        <c:lblOffset val="100"/>
      </c:catAx>
      <c:valAx>
        <c:axId val="100426496"/>
        <c:scaling>
          <c:orientation val="minMax"/>
        </c:scaling>
        <c:axPos val="l"/>
        <c:majorGridlines/>
        <c:numFmt formatCode="0.0%" sourceLinked="1"/>
        <c:tickLblPos val="nextTo"/>
        <c:crossAx val="100317824"/>
        <c:crosses val="autoZero"/>
        <c:crossBetween val="between"/>
        <c:majorUnit val="0.2"/>
      </c:valAx>
    </c:plotArea>
    <c:legend>
      <c:legendPos val="b"/>
      <c:layout/>
      <c:txPr>
        <a:bodyPr/>
        <a:lstStyle/>
        <a:p>
          <a:pPr>
            <a:defRPr sz="16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70653-A9F7-400A-A9F7-95464A17F12D}" type="datetimeFigureOut">
              <a:rPr lang="en-US" smtClean="0"/>
              <a:pPr/>
              <a:t>2/17/2012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512F8-6ACB-48FC-B198-8BC95F4C1B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session, Kelly and I will update data from BISG’s Consumer Attitudes Toward E-Book Reading Study. And, for the first time, we’ll introduce data from </a:t>
            </a:r>
            <a:r>
              <a:rPr lang="en-US" baseline="0" dirty="0" err="1" smtClean="0"/>
              <a:t>Bowker’s</a:t>
            </a:r>
            <a:r>
              <a:rPr lang="en-US" baseline="0" dirty="0" smtClean="0"/>
              <a:t> Global E-Boo Monitor Study. First, a word about Consumer Attitudes:</a:t>
            </a:r>
          </a:p>
        </p:txBody>
      </p:sp>
      <p:sp>
        <p:nvSpPr>
          <p:cNvPr id="4" name="Slide Number Placeholder 3"/>
          <p:cNvSpPr>
            <a:spLocks noGrp="1"/>
          </p:cNvSpPr>
          <p:nvPr>
            <p:ph type="sldNum" sz="quarter" idx="10"/>
          </p:nvPr>
        </p:nvSpPr>
        <p:spPr/>
        <p:txBody>
          <a:bodyPr/>
          <a:lstStyle/>
          <a:p>
            <a:fld id="{0FE512F8-6ACB-48FC-B198-8BC95F4C1B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But, fiction</a:t>
            </a:r>
            <a:r>
              <a:rPr lang="en-US" sz="1200" baseline="0" dirty="0" smtClean="0"/>
              <a:t> accounts for such a disproportionate amount of dollars, that the impact of e-books is felt much more acutely.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Who</a:t>
            </a:r>
            <a:r>
              <a:rPr lang="en-US" sz="1200" baseline="0" dirty="0" smtClean="0"/>
              <a:t> are the power e-book buyers, and how do they compare to the buy p-book buyers?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see here that p and e-book buyers</a:t>
            </a:r>
            <a:r>
              <a:rPr lang="en-US" sz="1200" baseline="0" dirty="0" smtClean="0"/>
              <a:t> look essentially the same. More female than male, 25 – 45 years old, from higher than average income households.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About three</a:t>
            </a:r>
            <a:r>
              <a:rPr lang="en-US" sz="1200" baseline="0" dirty="0" smtClean="0"/>
              <a:t> quarters – 76% -- of readers have never purchased an e-book. Interestingly, 14% of those readers already own a device of some sort. So why aren’t they reading e-books? What are the barriers to entry?</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So what</a:t>
            </a:r>
            <a:r>
              <a:rPr lang="en-US" sz="1200" baseline="0" dirty="0" smtClean="0"/>
              <a:t> are the greatest impediments to e-book purchases. This data is from those who have already acquired at least one e-book in the last 18 months, but it’s telling. There are three very important data points from this latest fielding:</a:t>
            </a:r>
          </a:p>
          <a:p>
            <a:pPr marL="228600" indent="-228600">
              <a:buAutoNum type="arabicParenR"/>
            </a:pPr>
            <a:r>
              <a:rPr lang="en-US" sz="1200" baseline="0" dirty="0" smtClean="0"/>
              <a:t>For the first time since we began the study, the number of respondents professing a preference for print, increased. It’s still a small number, but it reverses a steady trend. </a:t>
            </a:r>
          </a:p>
          <a:p>
            <a:pPr marL="228600" indent="-228600">
              <a:buAutoNum type="arabicParenR"/>
            </a:pPr>
            <a:r>
              <a:rPr lang="en-US" sz="1200" baseline="0" dirty="0" smtClean="0"/>
              <a:t>There was a marked increase in the two questions that deal with sharing/giving away e-titles. This also reversed a trend that showed steady declines. </a:t>
            </a:r>
          </a:p>
          <a:p>
            <a:pPr marL="228600" indent="-228600">
              <a:buAutoNum type="arabicParenR"/>
            </a:pPr>
            <a:r>
              <a:rPr lang="en-US" sz="1200" baseline="0" dirty="0" smtClean="0"/>
              <a:t>Finally, each fielding prior to this fielding, consumers identifying “nothing” as a barrier to buying e-books had increased. For the first time, we saw sharp decrease in this response, from 33% to 22%.</a:t>
            </a:r>
          </a:p>
        </p:txBody>
      </p:sp>
      <p:sp>
        <p:nvSpPr>
          <p:cNvPr id="4" name="Slide Number Placeholder 3"/>
          <p:cNvSpPr>
            <a:spLocks noGrp="1"/>
          </p:cNvSpPr>
          <p:nvPr>
            <p:ph type="sldNum" sz="quarter" idx="10"/>
          </p:nvPr>
        </p:nvSpPr>
        <p:spPr/>
        <p:txBody>
          <a:bodyPr/>
          <a:lstStyle/>
          <a:p>
            <a:fld id="{0FE512F8-6ACB-48FC-B198-8BC95F4C1B91}"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e-book power</a:t>
            </a:r>
            <a:r>
              <a:rPr lang="en-US" sz="1200" baseline="0" dirty="0" smtClean="0"/>
              <a:t> buyer comprises a larger share of the overall e-book universe.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As e-book buyers mature in the market, they become increasingly loyal</a:t>
            </a:r>
            <a:r>
              <a:rPr lang="en-US" sz="1200" baseline="0" dirty="0" smtClean="0"/>
              <a:t> to the format. By the 7 – 12 month mark, more than 70% of respondents are purchasing only or mostly e-books. But note what’s happening once we get to 1+ and 2+ years? The curve flattens and print, oddly, starts to rebound. Why?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Again, you can see that</a:t>
            </a:r>
            <a:r>
              <a:rPr lang="en-US" sz="1200" baseline="0" dirty="0" smtClean="0"/>
              <a:t> the longer an individual is an e-book reader, the less they spend on other formats. This also peaks in the 7-12 month range, and then oddly, starts to level off, with print making a modest recovery. What’s gong on here?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While</a:t>
            </a:r>
            <a:r>
              <a:rPr lang="en-US" sz="1200" baseline="0" dirty="0" smtClean="0"/>
              <a:t> data is helpful in understanding the past, its real value is in helping to understand the future. We call this scenario planning. The trick with scenario planning is not to fall in love with any one scenario, but rather, to examine the data and come to your own conclusion about which scenarios are most likely, and plan accordingly, all the while keeping on eye on developments that might lead to other possible scenarios. </a:t>
            </a:r>
          </a:p>
          <a:p>
            <a:endParaRPr lang="en-US" sz="1200" baseline="0" dirty="0" smtClean="0"/>
          </a:p>
        </p:txBody>
      </p:sp>
      <p:sp>
        <p:nvSpPr>
          <p:cNvPr id="4" name="Slide Number Placeholder 3"/>
          <p:cNvSpPr>
            <a:spLocks noGrp="1"/>
          </p:cNvSpPr>
          <p:nvPr>
            <p:ph type="sldNum" sz="quarter" idx="10"/>
          </p:nvPr>
        </p:nvSpPr>
        <p:spPr/>
        <p:txBody>
          <a:bodyPr/>
          <a:lstStyle/>
          <a:p>
            <a:fld id="{0FE512F8-6ACB-48FC-B198-8BC95F4C1B9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a:t>
            </a:r>
            <a:r>
              <a:rPr lang="en-US" sz="1200" kern="1200" baseline="0" dirty="0" smtClean="0">
                <a:solidFill>
                  <a:schemeClr val="tx1"/>
                </a:solidFill>
                <a:latin typeface="+mn-lt"/>
                <a:ea typeface="+mn-ea"/>
                <a:cs typeface="+mn-cs"/>
              </a:rPr>
              <a:t> has made this study so successful, and so important to the industry, is the trend data. We’re presenting data – not yet published – from the first fielding of our third volume of the study. We had four </a:t>
            </a:r>
            <a:r>
              <a:rPr lang="en-US" sz="1200" kern="1200" baseline="0" dirty="0" err="1" smtClean="0">
                <a:solidFill>
                  <a:schemeClr val="tx1"/>
                </a:solidFill>
                <a:latin typeface="+mn-lt"/>
                <a:ea typeface="+mn-ea"/>
                <a:cs typeface="+mn-cs"/>
              </a:rPr>
              <a:t>fieldings</a:t>
            </a:r>
            <a:r>
              <a:rPr lang="en-US" sz="1200" kern="1200" baseline="0" dirty="0" smtClean="0">
                <a:solidFill>
                  <a:schemeClr val="tx1"/>
                </a:solidFill>
                <a:latin typeface="+mn-lt"/>
                <a:ea typeface="+mn-ea"/>
                <a:cs typeface="+mn-cs"/>
              </a:rPr>
              <a:t> in Volume 2, and three in Volume 1. In other words, we’ve created a solid baseline of data against which we an now measure shifts in how consumers acquire and consumer e-books.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dirty="0" smtClean="0"/>
              <a:t>Data for Consumer Attitudes Toward E-Book Reading was derived from a sub­group of a nationally representative panel of more than 72,000 unique U.S. book-buying men, women, and teens representing purchases of more than 180,000 unique book units. The fielding period covered in this report was from December 1, 2011, through December 11, 2011. For this fielding, the margin of error is between plus and minus 3.04% at a 95% confidence interval. In other words, if the same size sample were surveyed 100 times, it would produce the same re­sults 95% of the time.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In </a:t>
            </a:r>
            <a:r>
              <a:rPr lang="en-US" sz="1200" baseline="0" dirty="0" smtClean="0"/>
              <a:t>this case, the data might be suggesting a calm before the storm. We went through a brief period leading up to the administration of this survey in which virtually no new devices hit the market. But we know that the launch of Kindle Fire and the new Nook Color were likely catalysts for e-book growth in Q1 of 2012. So maybe this flattening out is simply a momentary lull before another explosive uptick in digital sales. Let’s revisit our category chart.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One</a:t>
            </a:r>
            <a:r>
              <a:rPr lang="en-US" sz="1200" baseline="0" dirty="0" smtClean="0"/>
              <a:t> scenario might suggest that we need to look at the adoption by category, and fiction is simply paving the way for everything else.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Or</a:t>
            </a:r>
            <a:r>
              <a:rPr lang="en-US" sz="1200" baseline="0" dirty="0" smtClean="0"/>
              <a:t> maybe the data is telling us that, at least for now, explosive e-book growth is a seasonal phenomenon. Brick and mortar booksellers are coming off their best holiday season in years. Is that due to the demise of Borders? Or are consumers still largely interested in buying print books as gifts? Will we see the same ebb and flow – or rather, flow and ebb – in 2012 that we saw in 2011, with strong e- and weak p- sales in the first half the year, with the trend settling down in the second half the year?</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If 2012 follows</a:t>
            </a:r>
            <a:r>
              <a:rPr lang="en-US" sz="1200" baseline="0" dirty="0" smtClean="0"/>
              <a:t> the pattern of 2011, a scenario in which we settle into a seasonality for e-books could very well be the case.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Or are e-books</a:t>
            </a:r>
            <a:r>
              <a:rPr lang="en-US" sz="1200" baseline="0" dirty="0" smtClean="0"/>
              <a:t> reaching their first real plateau? Is the flattening that we saw in the second half of 2011 exactly that, a flattening? Let’s go back and look at two charts</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By</a:t>
            </a:r>
            <a:r>
              <a:rPr lang="en-US" sz="1200" baseline="0" dirty="0" smtClean="0"/>
              <a:t> the time someone has been a power e-book buyer for 2 years, it seems that 1) they do hit a kind of plateau in their e-book purchases, and 2) surprisingly, print starts to creep back up.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 is reflected here</a:t>
            </a:r>
            <a:r>
              <a:rPr lang="en-US" sz="1200" baseline="0" dirty="0" smtClean="0"/>
              <a:t> is as well. By the time someone has been reading e- for 2 or more years, they seem to find a kind of equilibrium between e- and p-.</a:t>
            </a:r>
          </a:p>
        </p:txBody>
      </p:sp>
      <p:sp>
        <p:nvSpPr>
          <p:cNvPr id="4" name="Slide Number Placeholder 3"/>
          <p:cNvSpPr>
            <a:spLocks noGrp="1"/>
          </p:cNvSpPr>
          <p:nvPr>
            <p:ph type="sldNum" sz="quarter" idx="10"/>
          </p:nvPr>
        </p:nvSpPr>
        <p:spPr/>
        <p:txBody>
          <a:bodyPr/>
          <a:lstStyle/>
          <a:p>
            <a:fld id="{0FE512F8-6ACB-48FC-B198-8BC95F4C1B91}"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Add</a:t>
            </a:r>
            <a:r>
              <a:rPr lang="en-US" sz="1200" baseline="0" dirty="0" smtClean="0"/>
              <a:t> to that this notion that consumer attitudes toward buying a device are becoming more entrenched, and you can make a case that we’re hitting a plateau.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truth</a:t>
            </a:r>
            <a:r>
              <a:rPr lang="en-US" sz="1200" baseline="0" dirty="0" smtClean="0"/>
              <a:t> is, any of these scenarios are plausible. And if you look closely enough at the data, you can likely concoct additional scenarios. What feels right to you?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These next two</a:t>
            </a:r>
            <a:r>
              <a:rPr lang="en-US" sz="1200" baseline="0" dirty="0" smtClean="0"/>
              <a:t> slides only add to the confusion. First, we see that respondents have, as you would expect, been steadily decreasing their use of PCs to read e-books in favor of dedicated readers and tablets. But tablets have yet to catch on as devices for reading. </a:t>
            </a:r>
          </a:p>
          <a:p>
            <a:endParaRPr lang="en-US" sz="1200" baseline="0" dirty="0" smtClean="0"/>
          </a:p>
          <a:p>
            <a:r>
              <a:rPr lang="en-US" sz="1200" baseline="0" dirty="0" smtClean="0"/>
              <a:t>Dedicated e-readers, even though they showed a modest decline in this last fielding, are still the big man on campus. We did see a small uptick in both tablet and smart phone usage in this latest, survey, but that’s to be expected. The number of tablets and smart phones sold dwarfs the number of e-readers sold. Some of those tablet and smart phone owners are bound to use their device for reading. But that number continues to be small.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a:t>
            </a:r>
            <a:r>
              <a:rPr lang="en-US" sz="1200" kern="1200" baseline="0" dirty="0" smtClean="0">
                <a:solidFill>
                  <a:schemeClr val="tx1"/>
                </a:solidFill>
                <a:latin typeface="+mn-lt"/>
                <a:ea typeface="+mn-ea"/>
                <a:cs typeface="+mn-cs"/>
              </a:rPr>
              <a:t> this time last year, we saw the long predicted, massive acceleration of e-books. In the final quarter of 2010, and especially into the start of 2011, e-books took off in earnest.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Also interesting, our survey respondents,</a:t>
            </a:r>
            <a:r>
              <a:rPr lang="en-US" sz="1200" baseline="0" dirty="0" smtClean="0"/>
              <a:t> not surprisingly, report an increase in spending on digital formats, and a decrease in spending on print formats. Most encouraging for the book industry is that our respondents report an overall increase in spending on books, regardless of format, compared to those who report a decrease. </a:t>
            </a:r>
          </a:p>
          <a:p>
            <a:endParaRPr lang="en-US" sz="1200" baseline="0" dirty="0" smtClean="0"/>
          </a:p>
          <a:p>
            <a:r>
              <a:rPr lang="en-US" sz="1200" baseline="0" dirty="0" smtClean="0"/>
              <a:t>But again, look at the trend. There is a clear flattening out here. If anything the gap has been narrowing? What are the causes?</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a:t>
            </a:r>
            <a:r>
              <a:rPr lang="en-US" sz="1200" baseline="0" dirty="0" smtClean="0"/>
              <a:t> call this the Angry Bird Problem. There are millions and millions of multi-function devices being sold, but reading is not the predominant activity. An Pew survey from October showed that daily activities for tablet users included:</a:t>
            </a:r>
          </a:p>
          <a:p>
            <a:endParaRPr lang="en-US" sz="1200" baseline="0" dirty="0" smtClean="0"/>
          </a:p>
          <a:p>
            <a:r>
              <a:rPr lang="en-US" sz="1200" baseline="0" dirty="0" smtClean="0"/>
              <a:t>54% get Email</a:t>
            </a:r>
          </a:p>
          <a:p>
            <a:r>
              <a:rPr lang="en-US" sz="1200" baseline="0" dirty="0" smtClean="0"/>
              <a:t>53% consumer News</a:t>
            </a:r>
          </a:p>
          <a:p>
            <a:r>
              <a:rPr lang="en-US" sz="1200" baseline="0" dirty="0" smtClean="0"/>
              <a:t>39% use Social Networks</a:t>
            </a:r>
          </a:p>
          <a:p>
            <a:r>
              <a:rPr lang="en-US" sz="1200" baseline="0" dirty="0" smtClean="0"/>
              <a:t>30% play Games</a:t>
            </a:r>
          </a:p>
          <a:p>
            <a:r>
              <a:rPr lang="en-US" sz="1200" baseline="0" dirty="0" smtClean="0"/>
              <a:t>17% Read Books</a:t>
            </a:r>
          </a:p>
          <a:p>
            <a:endParaRPr lang="en-US" sz="1200" baseline="0" dirty="0" smtClean="0"/>
          </a:p>
          <a:p>
            <a:r>
              <a:rPr lang="en-US" sz="1200" baseline="0" dirty="0" smtClean="0"/>
              <a:t>The largest problem facing the book industry today isn’t the digital transformation, it’s the increased competition for disposable leisure time. </a:t>
            </a:r>
          </a:p>
          <a:p>
            <a:endParaRPr lang="en-US" sz="1200" baseline="0" dirty="0" smtClean="0"/>
          </a:p>
        </p:txBody>
      </p:sp>
      <p:sp>
        <p:nvSpPr>
          <p:cNvPr id="4" name="Slide Number Placeholder 3"/>
          <p:cNvSpPr>
            <a:spLocks noGrp="1"/>
          </p:cNvSpPr>
          <p:nvPr>
            <p:ph type="sldNum" sz="quarter" idx="10"/>
          </p:nvPr>
        </p:nvSpPr>
        <p:spPr/>
        <p:txBody>
          <a:bodyPr/>
          <a:lstStyle/>
          <a:p>
            <a:fld id="{0FE512F8-6ACB-48FC-B198-8BC95F4C1B91}"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my all time favorite</a:t>
            </a:r>
            <a:r>
              <a:rPr lang="en-US" sz="1200" kern="1200" baseline="0" dirty="0" smtClean="0">
                <a:solidFill>
                  <a:schemeClr val="tx1"/>
                </a:solidFill>
                <a:latin typeface="+mn-lt"/>
                <a:ea typeface="+mn-ea"/>
                <a:cs typeface="+mn-cs"/>
              </a:rPr>
              <a:t> chart. While you won’t be able to read the text, you’ll get the general idea. This is showing the adoption curve for new technologies from 1910 to 1999. (I’ve never seen an update, but if you have, let me know!) The X axis is time, the Y axis is percent penetration of U.S. households. The squiggly blue line all the way to the left is the telephone. The two red lines in the middle are television and color television. You can see in the case of almost every technology, a slow ramp up, followed by explosive growth leading to almost total penetration. When utility surpasses earlier technologies and when production capacity increases and cost decreases to a sufficient point, the line curves up. So let’s look at last year again for a second.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Is this</a:t>
            </a:r>
            <a:r>
              <a:rPr lang="en-US" sz="1200" kern="1200" baseline="0" dirty="0" smtClean="0">
                <a:solidFill>
                  <a:schemeClr val="tx1"/>
                </a:solidFill>
                <a:latin typeface="+mn-lt"/>
                <a:ea typeface="+mn-ea"/>
                <a:cs typeface="+mn-cs"/>
              </a:rPr>
              <a:t> where we are? Is the line curving up? Let’s go to the data. </a:t>
            </a:r>
            <a:endParaRPr lang="en-US" sz="1200" kern="1200" dirty="0" smtClean="0">
              <a:solidFill>
                <a:schemeClr val="tx1"/>
              </a:solidFill>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a:t>
            </a:r>
            <a:r>
              <a:rPr lang="en-US" sz="1200" baseline="0" dirty="0" smtClean="0"/>
              <a:t> data shows a slightly different story. To be clear, there was growth. But as 2011 wore on, the curve flattened out.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These numbers are like a bowling</a:t>
            </a:r>
            <a:r>
              <a:rPr lang="en-US" sz="1200" baseline="0" dirty="0" smtClean="0"/>
              <a:t> average. Some nights you score in the 120s, others in the 220s. Take all the scores together, and it averages out. On which nights are e-books bowling best? Fiction nights.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What we see</a:t>
            </a:r>
            <a:r>
              <a:rPr lang="en-US" sz="1200" baseline="0" dirty="0" smtClean="0"/>
              <a:t> is that fiction continued to follow the adoption curve while other categories lagged behind. </a:t>
            </a:r>
            <a:endParaRPr lang="en-US" sz="1200" dirty="0"/>
          </a:p>
        </p:txBody>
      </p:sp>
      <p:sp>
        <p:nvSpPr>
          <p:cNvPr id="4" name="Slide Number Placeholder 3"/>
          <p:cNvSpPr>
            <a:spLocks noGrp="1"/>
          </p:cNvSpPr>
          <p:nvPr>
            <p:ph type="sldNum" sz="quarter" idx="10"/>
          </p:nvPr>
        </p:nvSpPr>
        <p:spPr/>
        <p:txBody>
          <a:bodyPr/>
          <a:lstStyle/>
          <a:p>
            <a:fld id="{0FE512F8-6ACB-48FC-B198-8BC95F4C1B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bisg.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bisg.org/" TargetMode="External"/><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bisg.org/"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900">
                <a:solidFill>
                  <a:schemeClr val="bg1"/>
                </a:solidFill>
                <a:latin typeface="Arial" pitchFamily="34" charset="0"/>
                <a:cs typeface="Arial" pitchFamily="34" charset="0"/>
              </a:defRPr>
            </a:lvl1pPr>
          </a:lstStyle>
          <a:p>
            <a:pPr algn="r"/>
            <a:r>
              <a:rPr lang="en-US" smtClean="0"/>
              <a:t>Slide </a:t>
            </a:r>
            <a:fld id="{501DDE21-541D-4286-BE32-349E930BF388}" type="slidenum">
              <a:rPr lang="en-US" smtClean="0"/>
              <a:pPr algn="r"/>
              <a:t>‹#›</a:t>
            </a:fld>
            <a:endParaRPr lang="en-US" dirty="0"/>
          </a:p>
        </p:txBody>
      </p:sp>
      <p:pic>
        <p:nvPicPr>
          <p:cNvPr id="1032" name="Picture 8" descr="BISG | Book Industry Study Group">
            <a:hlinkClick r:id="rId2"/>
          </p:cNvPr>
          <p:cNvPicPr>
            <a:picLocks noChangeAspect="1" noChangeArrowheads="1"/>
          </p:cNvPicPr>
          <p:nvPr userDrawn="1"/>
        </p:nvPicPr>
        <p:blipFill>
          <a:blip r:embed="rId3" cstate="print"/>
          <a:srcRect/>
          <a:stretch>
            <a:fillRect/>
          </a:stretch>
        </p:blipFill>
        <p:spPr bwMode="auto">
          <a:xfrm>
            <a:off x="7162800" y="152400"/>
            <a:ext cx="1981200" cy="883393"/>
          </a:xfrm>
          <a:prstGeom prst="rect">
            <a:avLst/>
          </a:prstGeom>
          <a:noFill/>
        </p:spPr>
      </p:pic>
      <p:sp>
        <p:nvSpPr>
          <p:cNvPr id="11" name="Date Placeholder 3"/>
          <p:cNvSpPr>
            <a:spLocks noGrp="1"/>
          </p:cNvSpPr>
          <p:nvPr userDrawn="1">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8" descr="BISG | Book Industry Study Group">
            <a:hlinkClick r:id="rId2"/>
          </p:cNvPr>
          <p:cNvPicPr>
            <a:picLocks noChangeAspect="1" noChangeArrowheads="1"/>
          </p:cNvPicPr>
          <p:nvPr userDrawn="1"/>
        </p:nvPicPr>
        <p:blipFill>
          <a:blip r:embed="rId3" cstate="print">
            <a:duotone>
              <a:schemeClr val="bg2">
                <a:shade val="45000"/>
                <a:satMod val="135000"/>
              </a:schemeClr>
              <a:prstClr val="white"/>
            </a:duotone>
            <a:lum bright="17000" contrast="-24000"/>
          </a:blip>
          <a:srcRect/>
          <a:stretch>
            <a:fillRect/>
          </a:stretch>
        </p:blipFill>
        <p:spPr bwMode="auto">
          <a:xfrm>
            <a:off x="7086600" y="76200"/>
            <a:ext cx="1981200" cy="883393"/>
          </a:xfrm>
          <a:prstGeom prst="rect">
            <a:avLst/>
          </a:prstGeom>
          <a:noFill/>
          <a:ln>
            <a:noFill/>
          </a:ln>
          <a:effectLst/>
        </p:spPr>
      </p:pic>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sz="900">
                <a:solidFill>
                  <a:schemeClr val="bg1"/>
                </a:solidFill>
                <a:latin typeface="Arial" pitchFamily="34" charset="0"/>
                <a:cs typeface="Arial" pitchFamily="34" charset="0"/>
              </a:defRPr>
            </a:lvl1pPr>
          </a:lstStyle>
          <a:p>
            <a:pPr algn="r"/>
            <a:r>
              <a:rPr lang="en-US" smtClean="0"/>
              <a:t>Slide </a:t>
            </a:r>
            <a:fld id="{501DDE21-541D-4286-BE32-349E930BF388}" type="slidenum">
              <a:rPr lang="en-US" smtClean="0"/>
              <a:pPr algn="r"/>
              <a:t>‹#›</a:t>
            </a:fld>
            <a:endParaRPr lang="en-US" dirty="0"/>
          </a:p>
        </p:txBody>
      </p:sp>
      <p:grpSp>
        <p:nvGrpSpPr>
          <p:cNvPr id="9" name="Group 8"/>
          <p:cNvGrpSpPr/>
          <p:nvPr userDrawn="1"/>
        </p:nvGrpSpPr>
        <p:grpSpPr>
          <a:xfrm>
            <a:off x="76200" y="76200"/>
            <a:ext cx="1674597" cy="878813"/>
            <a:chOff x="6032501" y="538825"/>
            <a:chExt cx="2563596" cy="1460862"/>
          </a:xfrm>
          <a:effectLst/>
        </p:grpSpPr>
        <p:pic>
          <p:nvPicPr>
            <p:cNvPr id="10" name="Picture 9" descr="publishing services stacked.JPG"/>
            <p:cNvPicPr>
              <a:picLocks noChangeAspect="1"/>
            </p:cNvPicPr>
            <p:nvPr/>
          </p:nvPicPr>
          <p:blipFill>
            <a:blip r:embed="rId4" cstate="print">
              <a:duotone>
                <a:schemeClr val="bg2">
                  <a:shade val="45000"/>
                  <a:satMod val="135000"/>
                </a:schemeClr>
                <a:prstClr val="white"/>
              </a:duotone>
            </a:blip>
            <a:srcRect t="22794" b="20221"/>
            <a:stretch>
              <a:fillRect/>
            </a:stretch>
          </p:blipFill>
          <p:spPr>
            <a:xfrm>
              <a:off x="6032501" y="538825"/>
              <a:ext cx="2563596" cy="1460862"/>
            </a:xfrm>
            <a:prstGeom prst="rect">
              <a:avLst/>
            </a:prstGeom>
            <a:noFill/>
            <a:ln>
              <a:noFill/>
            </a:ln>
          </p:spPr>
        </p:pic>
        <p:sp>
          <p:nvSpPr>
            <p:cNvPr id="13" name="TextBox 12"/>
            <p:cNvSpPr txBox="1"/>
            <p:nvPr/>
          </p:nvSpPr>
          <p:spPr>
            <a:xfrm>
              <a:off x="6921501" y="719666"/>
              <a:ext cx="1674596" cy="869755"/>
            </a:xfrm>
            <a:prstGeom prst="rect">
              <a:avLst/>
            </a:prstGeom>
            <a:solidFill>
              <a:schemeClr val="bg1"/>
            </a:solidFill>
            <a:ln>
              <a:noFill/>
            </a:ln>
          </p:spPr>
          <p:txBody>
            <a:bodyPr wrap="square" rtlCol="0">
              <a:spAutoFit/>
            </a:bodyPr>
            <a:lstStyle/>
            <a:p>
              <a:r>
                <a:rPr lang="en-US" sz="1400" dirty="0" smtClean="0">
                  <a:solidFill>
                    <a:schemeClr val="bg1">
                      <a:lumMod val="75000"/>
                    </a:schemeClr>
                  </a:solidFill>
                </a:rPr>
                <a:t> Market</a:t>
              </a:r>
            </a:p>
            <a:p>
              <a:r>
                <a:rPr lang="en-US" sz="1400" dirty="0" smtClean="0">
                  <a:solidFill>
                    <a:schemeClr val="bg1">
                      <a:lumMod val="75000"/>
                    </a:schemeClr>
                  </a:solidFill>
                </a:rPr>
                <a:t> Research</a:t>
              </a:r>
              <a:endParaRPr lang="en-US" sz="1400" dirty="0">
                <a:solidFill>
                  <a:schemeClr val="bg1">
                    <a:lumMod val="75000"/>
                  </a:schemeClr>
                </a:solidFill>
              </a:endParaRPr>
            </a:p>
          </p:txBody>
        </p:sp>
      </p:grpSp>
      <p:sp>
        <p:nvSpPr>
          <p:cNvPr id="14" name="Date Placeholder 3"/>
          <p:cNvSpPr>
            <a:spLocks noGrp="1"/>
          </p:cNvSpPr>
          <p:nvPr userDrawn="1">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BISG\Annual Meetings\Annual Meeting 2011\Annual Report Graphic (small).JPG"/>
          <p:cNvPicPr>
            <a:picLocks noChangeAspect="1" noChangeArrowheads="1"/>
          </p:cNvPicPr>
          <p:nvPr userDrawn="1"/>
        </p:nvPicPr>
        <p:blipFill>
          <a:blip r:embed="rId2" cstate="print"/>
          <a:srcRect/>
          <a:stretch>
            <a:fillRect/>
          </a:stretch>
        </p:blipFill>
        <p:spPr bwMode="auto">
          <a:xfrm>
            <a:off x="0" y="0"/>
            <a:ext cx="9144000" cy="6857999"/>
          </a:xfrm>
          <a:prstGeom prst="rect">
            <a:avLst/>
          </a:prstGeom>
          <a:noFill/>
        </p:spPr>
      </p:pic>
      <p:pic>
        <p:nvPicPr>
          <p:cNvPr id="9" name="Picture 8" descr="BISG | Book Industry Study Group">
            <a:hlinkClick r:id="rId3"/>
          </p:cNvPr>
          <p:cNvPicPr>
            <a:picLocks noChangeAspect="1" noChangeArrowheads="1"/>
          </p:cNvPicPr>
          <p:nvPr userDrawn="1"/>
        </p:nvPicPr>
        <p:blipFill>
          <a:blip r:embed="rId4" cstate="print"/>
          <a:srcRect/>
          <a:stretch>
            <a:fillRect/>
          </a:stretch>
        </p:blipFill>
        <p:spPr bwMode="auto">
          <a:xfrm>
            <a:off x="7162800" y="152400"/>
            <a:ext cx="1981200" cy="883393"/>
          </a:xfrm>
          <a:prstGeom prst="rect">
            <a:avLst/>
          </a:prstGeom>
          <a:noFill/>
        </p:spPr>
      </p:pic>
      <p:sp>
        <p:nvSpPr>
          <p:cNvPr id="10" name="Title 1"/>
          <p:cNvSpPr>
            <a:spLocks noGrp="1"/>
          </p:cNvSpPr>
          <p:nvPr>
            <p:ph type="title"/>
          </p:nvPr>
        </p:nvSpPr>
        <p:spPr>
          <a:xfrm>
            <a:off x="457200" y="274638"/>
            <a:ext cx="6781800" cy="1143000"/>
          </a:xfrm>
          <a:prstGeom prst="rect">
            <a:avLst/>
          </a:prstGeom>
        </p:spPr>
        <p:txBody>
          <a:bodyPr>
            <a:normAutofit/>
          </a:bodyPr>
          <a:lstStyle>
            <a:lvl1pPr algn="l">
              <a:defRPr sz="35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Date Placeholder 3"/>
          <p:cNvSpPr>
            <a:spLocks noGrp="1"/>
          </p:cNvSpPr>
          <p:nvPr>
            <p:ph type="dt" sz="half" idx="10"/>
          </p:nvPr>
        </p:nvSpPr>
        <p:spPr>
          <a:xfrm>
            <a:off x="457200" y="6356350"/>
            <a:ext cx="29718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2011, the Book Industry Study Group, Inc</a:t>
            </a:r>
            <a:endParaRPr lang="en-US" dirty="0"/>
          </a:p>
        </p:txBody>
      </p:sp>
      <p:sp>
        <p:nvSpPr>
          <p:cNvPr id="14" name="Slide Number Placeholder 5"/>
          <p:cNvSpPr>
            <a:spLocks noGrp="1"/>
          </p:cNvSpPr>
          <p:nvPr>
            <p:ph type="sldNum" sz="quarter" idx="12"/>
          </p:nvPr>
        </p:nvSpPr>
        <p:spPr>
          <a:xfrm>
            <a:off x="6553200" y="6356350"/>
            <a:ext cx="2133600" cy="365125"/>
          </a:xfrm>
          <a:prstGeom prst="rect">
            <a:avLst/>
          </a:prstGeom>
        </p:spPr>
        <p:txBody>
          <a:bodyPr/>
          <a:lstStyle>
            <a:lvl1pPr>
              <a:defRPr sz="900">
                <a:solidFill>
                  <a:schemeClr val="bg1"/>
                </a:solidFill>
                <a:latin typeface="Arial" pitchFamily="34" charset="0"/>
                <a:cs typeface="Arial" pitchFamily="34" charset="0"/>
              </a:defRPr>
            </a:lvl1pPr>
          </a:lstStyle>
          <a:p>
            <a:pPr algn="r"/>
            <a:r>
              <a:rPr lang="en-US" smtClean="0"/>
              <a:t>Slide </a:t>
            </a:r>
            <a:fld id="{501DDE21-541D-4286-BE32-349E930BF38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r"/>
            <a:r>
              <a:rPr lang="en-US" dirty="0" smtClean="0"/>
              <a:t>Slide </a:t>
            </a:r>
            <a:fld id="{D33F3C8E-5BBF-44C2-9DED-1A08F6263F25}"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r"/>
            <a:r>
              <a:rPr lang="en-US" dirty="0" smtClean="0"/>
              <a:t>Slide </a:t>
            </a:r>
            <a:fld id="{D33F3C8E-5BBF-44C2-9DED-1A08F6263F25}"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F95C228-99D4-7447-BD30-C11FA6B9374D}" type="datetimeFigureOut">
              <a:rPr lang="en-US" smtClean="0"/>
              <a:pPr/>
              <a:t>2/17/2012</a:t>
            </a:fld>
            <a:endParaRPr lang="en-US"/>
          </a:p>
        </p:txBody>
      </p:sp>
      <p:sp>
        <p:nvSpPr>
          <p:cNvPr id="5" name="Footer Placeholder 4"/>
          <p:cNvSpPr>
            <a:spLocks noGrp="1"/>
          </p:cNvSpPr>
          <p:nvPr>
            <p:ph type="ftr" sz="quarter" idx="11"/>
          </p:nvPr>
        </p:nvSpPr>
        <p:spPr>
          <a:xfrm>
            <a:off x="3304615" y="6288741"/>
            <a:ext cx="523875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D24072E-B724-034B-AD61-83EEDD2482A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340550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hyperlink" Target="http://www.bisg.org/" TargetMode="Externa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BISG\Annual Meetings\Annual Meeting 2011\Annual Report Graphic (small).JPG"/>
          <p:cNvPicPr>
            <a:picLocks noChangeAspect="1" noChangeArrowheads="1"/>
          </p:cNvPicPr>
          <p:nvPr userDrawn="1"/>
        </p:nvPicPr>
        <p:blipFill>
          <a:blip r:embed="rId9" cstate="print"/>
          <a:srcRect/>
          <a:stretch>
            <a:fillRect/>
          </a:stretch>
        </p:blipFill>
        <p:spPr bwMode="auto">
          <a:xfrm>
            <a:off x="0" y="0"/>
            <a:ext cx="9144000" cy="6857999"/>
          </a:xfrm>
          <a:prstGeom prst="rect">
            <a:avLst/>
          </a:prstGeom>
          <a:noFill/>
        </p:spPr>
      </p:pic>
      <p:pic>
        <p:nvPicPr>
          <p:cNvPr id="10" name="Picture 8" descr="BISG | Book Industry Study Group">
            <a:hlinkClick r:id="rId10"/>
          </p:cNvPr>
          <p:cNvPicPr>
            <a:picLocks noChangeAspect="1" noChangeArrowheads="1"/>
          </p:cNvPicPr>
          <p:nvPr userDrawn="1"/>
        </p:nvPicPr>
        <p:blipFill>
          <a:blip r:embed="rId11" cstate="print"/>
          <a:srcRect/>
          <a:stretch>
            <a:fillRect/>
          </a:stretch>
        </p:blipFill>
        <p:spPr bwMode="auto">
          <a:xfrm>
            <a:off x="7162800" y="152400"/>
            <a:ext cx="1981200" cy="883393"/>
          </a:xfrm>
          <a:prstGeom prst="rect">
            <a:avLst/>
          </a:prstGeom>
          <a:noFill/>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Slide Number Placeholder 5"/>
          <p:cNvSpPr>
            <a:spLocks noGrp="1"/>
          </p:cNvSpPr>
          <p:nvPr>
            <p:ph type="sldNum" sz="quarter" idx="4"/>
          </p:nvPr>
        </p:nvSpPr>
        <p:spPr>
          <a:xfrm>
            <a:off x="6553200" y="6356350"/>
            <a:ext cx="2133600" cy="365125"/>
          </a:xfrm>
          <a:prstGeom prst="rect">
            <a:avLst/>
          </a:prstGeom>
        </p:spPr>
        <p:txBody>
          <a:bodyPr/>
          <a:lstStyle>
            <a:lvl1pPr>
              <a:defRPr sz="900">
                <a:solidFill>
                  <a:schemeClr val="bg1"/>
                </a:solidFill>
                <a:latin typeface="Arial" pitchFamily="34" charset="0"/>
                <a:cs typeface="Arial" pitchFamily="34" charset="0"/>
              </a:defRPr>
            </a:lvl1pPr>
          </a:lstStyle>
          <a:p>
            <a:pPr algn="r"/>
            <a:r>
              <a:rPr lang="en-US" dirty="0" smtClean="0"/>
              <a:t>Slide </a:t>
            </a:r>
            <a:fld id="{501DDE21-541D-4286-BE32-349E930BF388}" type="slidenum">
              <a:rPr lang="en-US" smtClean="0"/>
              <a:pPr algn="r"/>
              <a:t>‹#›</a:t>
            </a:fld>
            <a:endParaRPr lang="en-US" dirty="0"/>
          </a:p>
        </p:txBody>
      </p:sp>
      <p:sp>
        <p:nvSpPr>
          <p:cNvPr id="9" name="Date Placeholder 3"/>
          <p:cNvSpPr>
            <a:spLocks noGrp="1"/>
          </p:cNvSpPr>
          <p:nvPr userDrawn="1">
            <p:ph type="dt" sz="half" idx="2"/>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4" r:id="rId5"/>
    <p:sldLayoutId id="2147483655" r:id="rId6"/>
    <p:sldLayoutId id="2147483657"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Kelly.Gallagher@Bowker.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mailto:len@bisg.org"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5" name="Rectangle 4"/>
          <p:cNvSpPr/>
          <p:nvPr/>
        </p:nvSpPr>
        <p:spPr>
          <a:xfrm>
            <a:off x="0" y="5390346"/>
            <a:ext cx="9144000" cy="477054"/>
          </a:xfrm>
          <a:prstGeom prst="rect">
            <a:avLst/>
          </a:prstGeom>
        </p:spPr>
        <p:txBody>
          <a:bodyPr wrap="square">
            <a:spAutoFit/>
          </a:bodyPr>
          <a:lstStyle/>
          <a:p>
            <a:pPr algn="ctr"/>
            <a:r>
              <a:rPr lang="en-US" sz="2500" b="1" dirty="0" smtClean="0">
                <a:solidFill>
                  <a:schemeClr val="bg1"/>
                </a:solidFill>
              </a:rPr>
              <a:t>Tools of Change, New York, NY  - February 15, 2012</a:t>
            </a:r>
          </a:p>
        </p:txBody>
      </p:sp>
      <p:grpSp>
        <p:nvGrpSpPr>
          <p:cNvPr id="7" name="Group 6"/>
          <p:cNvGrpSpPr/>
          <p:nvPr/>
        </p:nvGrpSpPr>
        <p:grpSpPr>
          <a:xfrm>
            <a:off x="152400" y="152400"/>
            <a:ext cx="1674597" cy="878813"/>
            <a:chOff x="6032501" y="538825"/>
            <a:chExt cx="2563596" cy="1460862"/>
          </a:xfrm>
          <a:effectLst/>
        </p:grpSpPr>
        <p:pic>
          <p:nvPicPr>
            <p:cNvPr id="8" name="Picture 7" descr="publishing services stacked.JPG"/>
            <p:cNvPicPr>
              <a:picLocks noChangeAspect="1"/>
            </p:cNvPicPr>
            <p:nvPr/>
          </p:nvPicPr>
          <p:blipFill>
            <a:blip r:embed="rId3" cstate="print"/>
            <a:srcRect t="22794" b="20221"/>
            <a:stretch>
              <a:fillRect/>
            </a:stretch>
          </p:blipFill>
          <p:spPr>
            <a:xfrm>
              <a:off x="6032501" y="538825"/>
              <a:ext cx="2563596" cy="1460862"/>
            </a:xfrm>
            <a:prstGeom prst="rect">
              <a:avLst/>
            </a:prstGeom>
            <a:noFill/>
            <a:ln>
              <a:noFill/>
            </a:ln>
          </p:spPr>
        </p:pic>
        <p:sp>
          <p:nvSpPr>
            <p:cNvPr id="9" name="TextBox 8"/>
            <p:cNvSpPr txBox="1"/>
            <p:nvPr/>
          </p:nvSpPr>
          <p:spPr>
            <a:xfrm>
              <a:off x="6921501" y="719666"/>
              <a:ext cx="1674596" cy="869755"/>
            </a:xfrm>
            <a:prstGeom prst="rect">
              <a:avLst/>
            </a:prstGeom>
            <a:solidFill>
              <a:schemeClr val="bg1"/>
            </a:solidFill>
            <a:ln>
              <a:noFill/>
            </a:ln>
          </p:spPr>
          <p:txBody>
            <a:bodyPr wrap="square" rtlCol="0">
              <a:spAutoFit/>
            </a:bodyPr>
            <a:lstStyle/>
            <a:p>
              <a:r>
                <a:rPr lang="en-US" sz="1400" dirty="0" smtClean="0"/>
                <a:t> Market</a:t>
              </a:r>
            </a:p>
            <a:p>
              <a:r>
                <a:rPr lang="en-US" sz="1400" dirty="0" smtClean="0"/>
                <a:t> Research</a:t>
              </a:r>
              <a:endParaRPr lang="en-US" sz="1400" dirty="0"/>
            </a:p>
          </p:txBody>
        </p:sp>
      </p:grpSp>
      <p:sp>
        <p:nvSpPr>
          <p:cNvPr id="10" name="Subtitle 2"/>
          <p:cNvSpPr>
            <a:spLocks noGrp="1"/>
          </p:cNvSpPr>
          <p:nvPr>
            <p:ph type="subTitle" idx="1"/>
          </p:nvPr>
        </p:nvSpPr>
        <p:spPr>
          <a:xfrm>
            <a:off x="1371600" y="2057400"/>
            <a:ext cx="6400800" cy="1600200"/>
          </a:xfrm>
        </p:spPr>
        <p:txBody>
          <a:bodyPr>
            <a:noAutofit/>
          </a:bodyPr>
          <a:lstStyle/>
          <a:p>
            <a:r>
              <a:rPr lang="en-US" sz="4400" dirty="0" smtClean="0">
                <a:solidFill>
                  <a:schemeClr val="tx1"/>
                </a:solidFill>
                <a:latin typeface="+mn-lt"/>
              </a:rPr>
              <a:t>Consumer Attitudes </a:t>
            </a:r>
          </a:p>
          <a:p>
            <a:r>
              <a:rPr lang="en-US" sz="4400" dirty="0" smtClean="0">
                <a:solidFill>
                  <a:schemeClr val="tx1"/>
                </a:solidFill>
                <a:latin typeface="+mn-lt"/>
              </a:rPr>
              <a:t>Toward E-Book Reading</a:t>
            </a:r>
            <a:endParaRPr lang="en-US" sz="4400" dirty="0">
              <a:solidFill>
                <a:schemeClr val="tx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2224336155"/>
              </p:ext>
            </p:extLst>
          </p:nvPr>
        </p:nvGraphicFramePr>
        <p:xfrm>
          <a:off x="762000" y="1828800"/>
          <a:ext cx="7696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2"/>
          <p:cNvSpPr txBox="1">
            <a:spLocks/>
          </p:cNvSpPr>
          <p:nvPr/>
        </p:nvSpPr>
        <p:spPr>
          <a:xfrm>
            <a:off x="1524000" y="1143000"/>
            <a:ext cx="60960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Arial" pitchFamily="34" charset="0"/>
              </a:rPr>
              <a:t>Q3 2011Genre Share and E-Book %</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Content Placeholder 2"/>
          <p:cNvSpPr txBox="1">
            <a:spLocks/>
          </p:cNvSpPr>
          <p:nvPr/>
        </p:nvSpPr>
        <p:spPr>
          <a:xfrm>
            <a:off x="1066800" y="1828800"/>
            <a:ext cx="6934200" cy="30480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What is the continued growth capacity of Fiction?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When will the other genres get moving?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What roles does technology really play in adoption? </a:t>
            </a:r>
          </a:p>
        </p:txBody>
      </p:sp>
      <p:sp>
        <p:nvSpPr>
          <p:cNvPr id="4" name="Subtitle 2"/>
          <p:cNvSpPr txBox="1">
            <a:spLocks/>
          </p:cNvSpPr>
          <p:nvPr/>
        </p:nvSpPr>
        <p:spPr>
          <a:xfrm>
            <a:off x="1524000" y="1371600"/>
            <a:ext cx="60960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Arial" pitchFamily="34" charset="0"/>
              </a:rPr>
              <a:t>“e” Questions to Answer in 2012</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Content Placeholder 2"/>
          <p:cNvSpPr txBox="1">
            <a:spLocks/>
          </p:cNvSpPr>
          <p:nvPr/>
        </p:nvSpPr>
        <p:spPr>
          <a:xfrm>
            <a:off x="308752" y="2332037"/>
            <a:ext cx="8229600" cy="4525963"/>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Consolidated group of your best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customers who share one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common trait –  regardless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of ‘p’ or ‘e’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ea typeface="+mn-ea"/>
              <a:cs typeface="Arial" pitchFamily="34" charset="0"/>
            </a:endParaRPr>
          </a:p>
        </p:txBody>
      </p:sp>
      <p:pic>
        <p:nvPicPr>
          <p:cNvPr id="4" name="Picture 3"/>
          <p:cNvPicPr>
            <a:picLocks noChangeAspect="1"/>
          </p:cNvPicPr>
          <p:nvPr/>
        </p:nvPicPr>
        <p:blipFill>
          <a:blip r:embed="rId3" cstate="print"/>
          <a:stretch>
            <a:fillRect/>
          </a:stretch>
        </p:blipFill>
        <p:spPr>
          <a:xfrm>
            <a:off x="2784421" y="1680047"/>
            <a:ext cx="3133022" cy="4034953"/>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700718" y="375150"/>
            <a:ext cx="3488990" cy="2083850"/>
            <a:chOff x="700718" y="0"/>
            <a:chExt cx="3488990" cy="2083850"/>
          </a:xfrm>
        </p:grpSpPr>
        <p:sp>
          <p:nvSpPr>
            <p:cNvPr id="7" name="Cloud Callout 6"/>
            <p:cNvSpPr/>
            <p:nvPr/>
          </p:nvSpPr>
          <p:spPr>
            <a:xfrm>
              <a:off x="700718" y="0"/>
              <a:ext cx="3488990" cy="2083850"/>
            </a:xfrm>
            <a:prstGeom prst="cloudCallout">
              <a:avLst>
                <a:gd name="adj1" fmla="val 25214"/>
                <a:gd name="adj2" fmla="val 589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080273" y="554772"/>
              <a:ext cx="3109435" cy="923330"/>
            </a:xfrm>
            <a:prstGeom prst="rect">
              <a:avLst/>
            </a:prstGeom>
            <a:noFill/>
          </p:spPr>
          <p:txBody>
            <a:bodyPr wrap="square" rtlCol="0">
              <a:spAutoFit/>
            </a:bodyPr>
            <a:lstStyle/>
            <a:p>
              <a:r>
                <a:rPr lang="en-US" dirty="0" smtClean="0"/>
                <a:t>Power Buyer = someone who purchases 4 or more books a month.</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4" name="Chart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3521417357"/>
              </p:ext>
            </p:extLst>
          </p:nvPr>
        </p:nvGraphicFramePr>
        <p:xfrm>
          <a:off x="609600" y="2057400"/>
          <a:ext cx="80010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5" name="Subtitle 2"/>
          <p:cNvSpPr txBox="1">
            <a:spLocks/>
          </p:cNvSpPr>
          <p:nvPr/>
        </p:nvSpPr>
        <p:spPr>
          <a:xfrm>
            <a:off x="1066800" y="1143000"/>
            <a:ext cx="69342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A Book Buyer by any Name… (or Format)</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hart 2"/>
          <p:cNvGraphicFramePr/>
          <p:nvPr/>
        </p:nvGraphicFramePr>
        <p:xfrm>
          <a:off x="1676400" y="1371600"/>
          <a:ext cx="58674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1371600" y="1143000"/>
          <a:ext cx="63246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Subtitle 2"/>
          <p:cNvSpPr txBox="1">
            <a:spLocks/>
          </p:cNvSpPr>
          <p:nvPr/>
        </p:nvSpPr>
        <p:spPr>
          <a:xfrm>
            <a:off x="1524000" y="2743200"/>
            <a:ext cx="1981200" cy="990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6000" noProof="0" dirty="0" smtClean="0">
                <a:cs typeface="Arial" pitchFamily="34" charset="0"/>
              </a:rPr>
              <a:t>Why?</a:t>
            </a:r>
            <a:endParaRPr kumimoji="0" lang="en-US" sz="6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 0  L 0.25 -0.33302  E" pathEditMode="relative" ptsTypes="">
                                      <p:cBhvr>
                                        <p:cTn id="6" dur="2000" fill="hold"/>
                                        <p:tgtEl>
                                          <p:spTgt spid="3"/>
                                        </p:tgtEl>
                                        <p:attrNameLst>
                                          <p:attrName>ppt_x</p:attrName>
                                          <p:attrName>ppt_y</p:attrName>
                                        </p:attrNameLst>
                                      </p:cBhvr>
                                    </p:animMotion>
                                  </p:childTnLst>
                                </p:cTn>
                              </p:par>
                              <p:par>
                                <p:cTn id="7" presetID="6" presetClass="emph" presetSubtype="0" fill="hold" grpId="1" nodeType="withEffect">
                                  <p:stCondLst>
                                    <p:cond delay="0"/>
                                  </p:stCondLst>
                                  <p:childTnLst>
                                    <p:animScale>
                                      <p:cBhvr>
                                        <p:cTn id="8" dur="2000" fill="hold"/>
                                        <p:tgtEl>
                                          <p:spTgt spid="3"/>
                                        </p:tgtEl>
                                      </p:cBhvr>
                                      <p:by x="50000" y="50000"/>
                                    </p:animScale>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2"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grpId="0" nodeType="clickEffect">
                                  <p:stCondLst>
                                    <p:cond delay="0"/>
                                  </p:stCondLst>
                                  <p:childTnLst>
                                    <p:animMotion origin="layout" path="M 0 0  L 0.25 0.33302  E" pathEditMode="relative" ptsTypes="">
                                      <p:cBhvr>
                                        <p:cTn id="17" dur="2000" fill="hold"/>
                                        <p:tgtEl>
                                          <p:spTgt spid="5"/>
                                        </p:tgtEl>
                                        <p:attrNameLst>
                                          <p:attrName>ppt_x</p:attrName>
                                          <p:attrName>ppt_y</p:attrName>
                                        </p:attrNameLst>
                                      </p:cBhvr>
                                    </p:animMotion>
                                  </p:childTnLst>
                                </p:cTn>
                              </p:par>
                              <p:par>
                                <p:cTn id="18" presetID="6" presetClass="emph" presetSubtype="0" fill="hold" grpId="1" nodeType="withEffect">
                                  <p:stCondLst>
                                    <p:cond delay="0"/>
                                  </p:stCondLst>
                                  <p:childTnLst>
                                    <p:animScale>
                                      <p:cBhvr>
                                        <p:cTn id="19" dur="2000" fill="hold"/>
                                        <p:tgtEl>
                                          <p:spTgt spid="5"/>
                                        </p:tgtEl>
                                      </p:cBhvr>
                                      <p:by x="50000" y="50000"/>
                                    </p:animScale>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style.rotation</p:attrName>
                                        </p:attrNameLst>
                                      </p:cBhvr>
                                      <p:tavLst>
                                        <p:tav tm="0">
                                          <p:val>
                                            <p:fltVal val="720"/>
                                          </p:val>
                                        </p:tav>
                                        <p:tav tm="100000">
                                          <p:val>
                                            <p:fltVal val="0"/>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Graphic spid="5" grpId="0">
        <p:bldAsOne/>
      </p:bldGraphic>
      <p:bldGraphic spid="5" grpId="1">
        <p:bldAsOne/>
      </p:bldGraphic>
      <p:bldGraphic spid="5" grpId="2">
        <p:bldAsOne/>
      </p:bldGraphic>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5" name="Subtitle 2"/>
          <p:cNvSpPr txBox="1">
            <a:spLocks/>
          </p:cNvSpPr>
          <p:nvPr/>
        </p:nvSpPr>
        <p:spPr>
          <a:xfrm>
            <a:off x="1219200" y="1143000"/>
            <a:ext cx="66294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noProof="0" dirty="0" smtClean="0">
                <a:cs typeface="Arial" pitchFamily="34" charset="0"/>
              </a:rPr>
              <a:t>What keeps you from buying e-books?</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pic>
        <p:nvPicPr>
          <p:cNvPr id="7" name="Picture 6" descr="Barriers.png"/>
          <p:cNvPicPr>
            <a:picLocks noChangeAspect="1"/>
          </p:cNvPicPr>
          <p:nvPr/>
        </p:nvPicPr>
        <p:blipFill>
          <a:blip r:embed="rId3" cstate="print"/>
          <a:stretch>
            <a:fillRect/>
          </a:stretch>
        </p:blipFill>
        <p:spPr>
          <a:xfrm>
            <a:off x="914400" y="1905000"/>
            <a:ext cx="7301588" cy="4114286"/>
          </a:xfrm>
          <a:prstGeom prst="rect">
            <a:avLst/>
          </a:prstGeom>
          <a:ln>
            <a:solidFill>
              <a:schemeClr val="tx1"/>
            </a:solidFill>
          </a:ln>
          <a:effectLst>
            <a:outerShdw blurRad="342900" dist="3429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TextBox 2"/>
          <p:cNvSpPr txBox="1"/>
          <p:nvPr/>
        </p:nvSpPr>
        <p:spPr>
          <a:xfrm>
            <a:off x="838200" y="1524000"/>
            <a:ext cx="1187586" cy="523220"/>
          </a:xfrm>
          <a:prstGeom prst="rect">
            <a:avLst/>
          </a:prstGeom>
          <a:noFill/>
        </p:spPr>
        <p:txBody>
          <a:bodyPr wrap="square" rtlCol="0">
            <a:spAutoFit/>
          </a:bodyPr>
          <a:lstStyle/>
          <a:p>
            <a:pPr algn="ctr"/>
            <a:r>
              <a:rPr lang="en-US" sz="2800" dirty="0" smtClean="0"/>
              <a:t>Print</a:t>
            </a:r>
            <a:endParaRPr lang="en-US" sz="2800" dirty="0"/>
          </a:p>
        </p:txBody>
      </p:sp>
      <p:sp>
        <p:nvSpPr>
          <p:cNvPr id="4" name="TextBox 3"/>
          <p:cNvSpPr txBox="1"/>
          <p:nvPr/>
        </p:nvSpPr>
        <p:spPr>
          <a:xfrm>
            <a:off x="6965814" y="1524000"/>
            <a:ext cx="1187586" cy="523220"/>
          </a:xfrm>
          <a:prstGeom prst="rect">
            <a:avLst/>
          </a:prstGeom>
          <a:noFill/>
        </p:spPr>
        <p:txBody>
          <a:bodyPr wrap="square" rtlCol="0">
            <a:spAutoFit/>
          </a:bodyPr>
          <a:lstStyle/>
          <a:p>
            <a:pPr algn="ctr"/>
            <a:r>
              <a:rPr lang="en-US" sz="2800" dirty="0" smtClean="0"/>
              <a:t>‘e’</a:t>
            </a:r>
            <a:endParaRPr lang="en-US" sz="2800" dirty="0"/>
          </a:p>
        </p:txBody>
      </p:sp>
      <p:sp>
        <p:nvSpPr>
          <p:cNvPr id="7" name="TextBox 6"/>
          <p:cNvSpPr txBox="1"/>
          <p:nvPr/>
        </p:nvSpPr>
        <p:spPr>
          <a:xfrm>
            <a:off x="2351280" y="2504420"/>
            <a:ext cx="1187586" cy="707886"/>
          </a:xfrm>
          <a:prstGeom prst="rect">
            <a:avLst/>
          </a:prstGeom>
          <a:noFill/>
        </p:spPr>
        <p:txBody>
          <a:bodyPr wrap="square" rtlCol="0">
            <a:spAutoFit/>
          </a:bodyPr>
          <a:lstStyle/>
          <a:p>
            <a:r>
              <a:rPr lang="en-US" sz="2000" dirty="0" smtClean="0"/>
              <a:t>22% of Buyers</a:t>
            </a:r>
            <a:endParaRPr lang="en-US" sz="2000" dirty="0"/>
          </a:p>
        </p:txBody>
      </p:sp>
      <p:pic>
        <p:nvPicPr>
          <p:cNvPr id="8" name="Picture 7"/>
          <p:cNvPicPr>
            <a:picLocks noChangeAspect="1"/>
          </p:cNvPicPr>
          <p:nvPr/>
        </p:nvPicPr>
        <p:blipFill>
          <a:blip r:embed="rId3" cstate="print"/>
          <a:stretch>
            <a:fillRect/>
          </a:stretch>
        </p:blipFill>
        <p:spPr>
          <a:xfrm>
            <a:off x="381000" y="2173006"/>
            <a:ext cx="1665917" cy="136363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7391401" y="2514600"/>
            <a:ext cx="1187586" cy="707886"/>
          </a:xfrm>
          <a:prstGeom prst="rect">
            <a:avLst/>
          </a:prstGeom>
          <a:noFill/>
        </p:spPr>
        <p:txBody>
          <a:bodyPr wrap="square" rtlCol="0">
            <a:spAutoFit/>
          </a:bodyPr>
          <a:lstStyle/>
          <a:p>
            <a:r>
              <a:rPr lang="en-US" sz="2000" dirty="0" smtClean="0"/>
              <a:t>35% of Buyers</a:t>
            </a:r>
            <a:endParaRPr lang="en-US" sz="2000" dirty="0"/>
          </a:p>
        </p:txBody>
      </p:sp>
      <p:pic>
        <p:nvPicPr>
          <p:cNvPr id="11" name="Picture 10"/>
          <p:cNvPicPr>
            <a:picLocks noChangeAspect="1"/>
          </p:cNvPicPr>
          <p:nvPr/>
        </p:nvPicPr>
        <p:blipFill>
          <a:blip r:embed="rId4" cstate="print"/>
          <a:stretch>
            <a:fillRect/>
          </a:stretch>
        </p:blipFill>
        <p:spPr>
          <a:xfrm>
            <a:off x="5562600" y="2173006"/>
            <a:ext cx="1462522" cy="1430307"/>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332475" y="3939490"/>
            <a:ext cx="1730001" cy="707886"/>
          </a:xfrm>
          <a:prstGeom prst="rect">
            <a:avLst/>
          </a:prstGeom>
          <a:noFill/>
        </p:spPr>
        <p:txBody>
          <a:bodyPr wrap="square" rtlCol="0">
            <a:spAutoFit/>
          </a:bodyPr>
          <a:lstStyle/>
          <a:p>
            <a:r>
              <a:rPr lang="en-US" sz="2000" dirty="0" smtClean="0"/>
              <a:t>53% of Books Purchased</a:t>
            </a:r>
            <a:endParaRPr lang="en-US" sz="2000" dirty="0"/>
          </a:p>
        </p:txBody>
      </p:sp>
      <p:pic>
        <p:nvPicPr>
          <p:cNvPr id="14" name="Picture 13"/>
          <p:cNvPicPr>
            <a:picLocks noChangeAspect="1"/>
          </p:cNvPicPr>
          <p:nvPr/>
        </p:nvPicPr>
        <p:blipFill>
          <a:blip r:embed="rId5" cstate="print"/>
          <a:stretch>
            <a:fillRect/>
          </a:stretch>
        </p:blipFill>
        <p:spPr>
          <a:xfrm>
            <a:off x="503675" y="3657600"/>
            <a:ext cx="1484119" cy="1410293"/>
          </a:xfrm>
          <a:prstGeom prst="rect">
            <a:avLst/>
          </a:prstGeom>
          <a:effectLst>
            <a:outerShdw blurRad="342900" dist="342900" dir="2700000" algn="tl" rotWithShape="0">
              <a:prstClr val="black">
                <a:alpha val="40000"/>
              </a:prstClr>
            </a:outerShdw>
          </a:effectLst>
        </p:spPr>
      </p:pic>
      <p:sp>
        <p:nvSpPr>
          <p:cNvPr id="16" name="TextBox 15"/>
          <p:cNvSpPr txBox="1"/>
          <p:nvPr/>
        </p:nvSpPr>
        <p:spPr>
          <a:xfrm>
            <a:off x="7391400" y="3949670"/>
            <a:ext cx="1771758" cy="707886"/>
          </a:xfrm>
          <a:prstGeom prst="rect">
            <a:avLst/>
          </a:prstGeom>
          <a:noFill/>
        </p:spPr>
        <p:txBody>
          <a:bodyPr wrap="square" rtlCol="0">
            <a:spAutoFit/>
          </a:bodyPr>
          <a:lstStyle/>
          <a:p>
            <a:r>
              <a:rPr lang="en-US" sz="2000" dirty="0" smtClean="0"/>
              <a:t>60% of eBooks Purchased</a:t>
            </a:r>
            <a:endParaRPr lang="en-US" sz="2000" dirty="0"/>
          </a:p>
        </p:txBody>
      </p:sp>
      <p:pic>
        <p:nvPicPr>
          <p:cNvPr id="17" name="Picture 16"/>
          <p:cNvPicPr>
            <a:picLocks noChangeAspect="1"/>
          </p:cNvPicPr>
          <p:nvPr/>
        </p:nvPicPr>
        <p:blipFill>
          <a:blip r:embed="rId6" cstate="print"/>
          <a:stretch>
            <a:fillRect/>
          </a:stretch>
        </p:blipFill>
        <p:spPr>
          <a:xfrm>
            <a:off x="5562600" y="3733800"/>
            <a:ext cx="1471106" cy="1363772"/>
          </a:xfrm>
          <a:prstGeom prst="rect">
            <a:avLst/>
          </a:prstGeom>
          <a:effectLst>
            <a:outerShdw blurRad="342900" dist="342900" dir="2700000" algn="tl" rotWithShape="0">
              <a:prstClr val="black">
                <a:alpha val="40000"/>
              </a:prstClr>
            </a:outerShdw>
          </a:effectLst>
        </p:spPr>
      </p:pic>
      <p:sp>
        <p:nvSpPr>
          <p:cNvPr id="19" name="TextBox 18"/>
          <p:cNvSpPr txBox="1"/>
          <p:nvPr/>
        </p:nvSpPr>
        <p:spPr>
          <a:xfrm>
            <a:off x="2449559" y="5395033"/>
            <a:ext cx="1489120" cy="707886"/>
          </a:xfrm>
          <a:prstGeom prst="rect">
            <a:avLst/>
          </a:prstGeom>
          <a:noFill/>
        </p:spPr>
        <p:txBody>
          <a:bodyPr wrap="square" rtlCol="0">
            <a:spAutoFit/>
          </a:bodyPr>
          <a:lstStyle/>
          <a:p>
            <a:r>
              <a:rPr lang="en-US" sz="2000" dirty="0" smtClean="0"/>
              <a:t>50% of $$$ Purchased</a:t>
            </a:r>
            <a:endParaRPr lang="en-US" sz="2000" dirty="0"/>
          </a:p>
        </p:txBody>
      </p:sp>
      <p:pic>
        <p:nvPicPr>
          <p:cNvPr id="20" name="Picture 19"/>
          <p:cNvPicPr>
            <a:picLocks noChangeAspect="1"/>
          </p:cNvPicPr>
          <p:nvPr/>
        </p:nvPicPr>
        <p:blipFill>
          <a:blip r:embed="rId7" cstate="print"/>
          <a:stretch>
            <a:fillRect/>
          </a:stretch>
        </p:blipFill>
        <p:spPr>
          <a:xfrm>
            <a:off x="579875" y="5151704"/>
            <a:ext cx="1402836" cy="1402836"/>
          </a:xfrm>
          <a:prstGeom prst="rect">
            <a:avLst/>
          </a:prstGeom>
          <a:effectLst>
            <a:outerShdw blurRad="342900" dist="342900" dir="2700000" algn="tl" rotWithShape="0">
              <a:prstClr val="black">
                <a:alpha val="40000"/>
              </a:prstClr>
            </a:outerShdw>
          </a:effectLst>
        </p:spPr>
      </p:pic>
      <p:sp>
        <p:nvSpPr>
          <p:cNvPr id="22" name="TextBox 21"/>
          <p:cNvSpPr txBox="1"/>
          <p:nvPr/>
        </p:nvSpPr>
        <p:spPr>
          <a:xfrm>
            <a:off x="7489680" y="5405213"/>
            <a:ext cx="1489120" cy="707886"/>
          </a:xfrm>
          <a:prstGeom prst="rect">
            <a:avLst/>
          </a:prstGeom>
          <a:noFill/>
        </p:spPr>
        <p:txBody>
          <a:bodyPr wrap="square" rtlCol="0">
            <a:spAutoFit/>
          </a:bodyPr>
          <a:lstStyle/>
          <a:p>
            <a:r>
              <a:rPr lang="en-US" sz="2000" dirty="0" smtClean="0"/>
              <a:t>48% of $$$ Purchased</a:t>
            </a:r>
            <a:endParaRPr lang="en-US" sz="2000" dirty="0"/>
          </a:p>
        </p:txBody>
      </p:sp>
      <p:pic>
        <p:nvPicPr>
          <p:cNvPr id="23" name="Picture 22"/>
          <p:cNvPicPr>
            <a:picLocks noChangeAspect="1"/>
          </p:cNvPicPr>
          <p:nvPr/>
        </p:nvPicPr>
        <p:blipFill>
          <a:blip r:embed="rId8" cstate="print"/>
          <a:stretch>
            <a:fillRect/>
          </a:stretch>
        </p:blipFill>
        <p:spPr>
          <a:xfrm>
            <a:off x="5676821" y="5221585"/>
            <a:ext cx="1356885" cy="1151128"/>
          </a:xfrm>
          <a:prstGeom prst="rect">
            <a:avLst/>
          </a:prstGeom>
          <a:effectLst>
            <a:outerShdw blurRad="342900" dist="342900" dir="2700000" algn="tl" rotWithShape="0">
              <a:prstClr val="black">
                <a:alpha val="40000"/>
              </a:prstClr>
            </a:outerShdw>
          </a:effectLst>
        </p:spPr>
      </p:pic>
      <p:sp>
        <p:nvSpPr>
          <p:cNvPr id="27" name="Subtitle 2"/>
          <p:cNvSpPr txBox="1">
            <a:spLocks/>
          </p:cNvSpPr>
          <p:nvPr/>
        </p:nvSpPr>
        <p:spPr>
          <a:xfrm>
            <a:off x="2590800" y="914400"/>
            <a:ext cx="40386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Arial" pitchFamily="34" charset="0"/>
              </a:rPr>
              <a:t>Value of Power Buyers</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1112367239"/>
              </p:ext>
            </p:extLst>
          </p:nvPr>
        </p:nvGraphicFramePr>
        <p:xfrm>
          <a:off x="164353" y="1600200"/>
          <a:ext cx="8522447" cy="4839447"/>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2"/>
          <p:cNvSpPr txBox="1">
            <a:spLocks/>
          </p:cNvSpPr>
          <p:nvPr/>
        </p:nvSpPr>
        <p:spPr>
          <a:xfrm>
            <a:off x="1600200" y="914400"/>
            <a:ext cx="60960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Arial" pitchFamily="34" charset="0"/>
              </a:rPr>
              <a:t>Power Buyers</a:t>
            </a:r>
            <a:r>
              <a:rPr kumimoji="0" lang="en-US" sz="3200" b="0" i="0" u="none" strike="noStrike" kern="1200" cap="none" spc="0" normalizeH="0" noProof="0" dirty="0" smtClean="0">
                <a:ln>
                  <a:noFill/>
                </a:ln>
                <a:solidFill>
                  <a:schemeClr val="tx1"/>
                </a:solidFill>
                <a:effectLst/>
                <a:uLnTx/>
                <a:uFillTx/>
                <a:latin typeface="+mn-lt"/>
                <a:ea typeface="+mn-ea"/>
                <a:cs typeface="Arial" pitchFamily="34" charset="0"/>
              </a:rPr>
              <a:t> Demonstrate Loyalty</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1686951954"/>
              </p:ext>
            </p:extLst>
          </p:nvPr>
        </p:nvGraphicFramePr>
        <p:xfrm>
          <a:off x="609600" y="1981200"/>
          <a:ext cx="8077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2"/>
          <p:cNvSpPr txBox="1">
            <a:spLocks/>
          </p:cNvSpPr>
          <p:nvPr/>
        </p:nvSpPr>
        <p:spPr>
          <a:xfrm>
            <a:off x="2362200" y="914400"/>
            <a:ext cx="43434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“E” at the Expense of “P”</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ISG_report cover_april_revise.jpg"/>
          <p:cNvPicPr>
            <a:picLocks noChangeAspect="1"/>
          </p:cNvPicPr>
          <p:nvPr/>
        </p:nvPicPr>
        <p:blipFill>
          <a:blip r:embed="rId3" cstate="print"/>
          <a:stretch>
            <a:fillRect/>
          </a:stretch>
        </p:blipFill>
        <p:spPr>
          <a:xfrm>
            <a:off x="1752600" y="1295400"/>
            <a:ext cx="3124200" cy="4043082"/>
          </a:xfrm>
          <a:prstGeom prst="rect">
            <a:avLst/>
          </a:prstGeom>
          <a:effectLst>
            <a:outerShdw blurRad="342900" dist="342900" dir="2700000" algn="tl" rotWithShape="0">
              <a:prstClr val="black">
                <a:alpha val="40000"/>
              </a:prstClr>
            </a:outerShdw>
          </a:effectLst>
        </p:spPr>
      </p:pic>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pic>
        <p:nvPicPr>
          <p:cNvPr id="8" name="Picture 7" descr="Cover (report 1 of 4).jpg"/>
          <p:cNvPicPr>
            <a:picLocks noChangeAspect="1"/>
          </p:cNvPicPr>
          <p:nvPr/>
        </p:nvPicPr>
        <p:blipFill>
          <a:blip r:embed="rId4" cstate="print"/>
          <a:stretch>
            <a:fillRect/>
          </a:stretch>
        </p:blipFill>
        <p:spPr>
          <a:xfrm>
            <a:off x="3048000" y="1600200"/>
            <a:ext cx="3124200" cy="4042305"/>
          </a:xfrm>
          <a:prstGeom prst="rect">
            <a:avLst/>
          </a:prstGeom>
        </p:spPr>
      </p:pic>
      <p:pic>
        <p:nvPicPr>
          <p:cNvPr id="12" name="Picture 11" descr="BISG_report cover_nov.jpg"/>
          <p:cNvPicPr>
            <a:picLocks noChangeAspect="1"/>
          </p:cNvPicPr>
          <p:nvPr/>
        </p:nvPicPr>
        <p:blipFill>
          <a:blip r:embed="rId5" cstate="print"/>
          <a:stretch>
            <a:fillRect/>
          </a:stretch>
        </p:blipFill>
        <p:spPr>
          <a:xfrm>
            <a:off x="4572000" y="1905000"/>
            <a:ext cx="3061854" cy="3962400"/>
          </a:xfrm>
          <a:prstGeom prst="rect">
            <a:avLst/>
          </a:prstGeom>
          <a:effectLst>
            <a:outerShdw blurRad="342900" dist="3429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Subtitle 2"/>
          <p:cNvSpPr txBox="1">
            <a:spLocks/>
          </p:cNvSpPr>
          <p:nvPr/>
        </p:nvSpPr>
        <p:spPr>
          <a:xfrm>
            <a:off x="2971800" y="1066800"/>
            <a:ext cx="32766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Scenario Planning</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Subtitle 2"/>
          <p:cNvSpPr txBox="1">
            <a:spLocks/>
          </p:cNvSpPr>
          <p:nvPr/>
        </p:nvSpPr>
        <p:spPr>
          <a:xfrm>
            <a:off x="2552700" y="1066800"/>
            <a:ext cx="40386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Calm Before the Storm</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pic>
        <p:nvPicPr>
          <p:cNvPr id="4" name="Picture 3" descr="calmbeforestorm.jpg"/>
          <p:cNvPicPr>
            <a:picLocks noChangeAspect="1"/>
          </p:cNvPicPr>
          <p:nvPr/>
        </p:nvPicPr>
        <p:blipFill>
          <a:blip r:embed="rId3" cstate="print"/>
          <a:stretch>
            <a:fillRect/>
          </a:stretch>
        </p:blipFill>
        <p:spPr>
          <a:xfrm>
            <a:off x="1676400" y="1905000"/>
            <a:ext cx="6133552" cy="3733800"/>
          </a:xfrm>
          <a:prstGeom prst="rect">
            <a:avLst/>
          </a:prstGeom>
          <a:effectLst>
            <a:outerShdw blurRad="342900" dist="3429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hart 2"/>
          <p:cNvGraphicFramePr/>
          <p:nvPr>
            <p:extLst>
              <p:ext uri="{D42A27DB-BD31-4B8C-83A1-F6EECF244321}">
                <p14:modId xmlns:mc="http://schemas.openxmlformats.org/markup-compatibility/2006" xmlns:mv="urn:schemas-microsoft-com:mac:vml" xmlns:p14="http://schemas.microsoft.com/office/powerpoint/2010/main" xmlns="" val="4096567705"/>
              </p:ext>
            </p:extLst>
          </p:nvPr>
        </p:nvGraphicFramePr>
        <p:xfrm>
          <a:off x="457200" y="1752600"/>
          <a:ext cx="8315422" cy="4112004"/>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2"/>
          <p:cNvSpPr txBox="1">
            <a:spLocks/>
          </p:cNvSpPr>
          <p:nvPr/>
        </p:nvSpPr>
        <p:spPr>
          <a:xfrm>
            <a:off x="1981200" y="990600"/>
            <a:ext cx="54102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Arial" pitchFamily="34" charset="0"/>
              </a:rPr>
              <a:t>Fiction is Stranger than Truth</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Subtitle 2"/>
          <p:cNvSpPr txBox="1">
            <a:spLocks/>
          </p:cNvSpPr>
          <p:nvPr/>
        </p:nvSpPr>
        <p:spPr>
          <a:xfrm>
            <a:off x="3505200" y="1066800"/>
            <a:ext cx="21336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Seasonality</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pic>
        <p:nvPicPr>
          <p:cNvPr id="5" name="Picture 4" descr="Seasonal.jpg"/>
          <p:cNvPicPr>
            <a:picLocks noChangeAspect="1"/>
          </p:cNvPicPr>
          <p:nvPr/>
        </p:nvPicPr>
        <p:blipFill>
          <a:blip r:embed="rId3" cstate="print"/>
          <a:stretch>
            <a:fillRect/>
          </a:stretch>
        </p:blipFill>
        <p:spPr>
          <a:xfrm>
            <a:off x="2438400" y="1981200"/>
            <a:ext cx="4256032" cy="3968750"/>
          </a:xfrm>
          <a:prstGeom prst="rect">
            <a:avLst/>
          </a:prstGeom>
          <a:effectLst>
            <a:outerShdw blurRad="342900" dist="3429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hart 2"/>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323992186"/>
              </p:ext>
            </p:extLst>
          </p:nvPr>
        </p:nvGraphicFramePr>
        <p:xfrm>
          <a:off x="762000" y="1676400"/>
          <a:ext cx="7660033" cy="32541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Subtitle 2"/>
          <p:cNvSpPr txBox="1">
            <a:spLocks/>
          </p:cNvSpPr>
          <p:nvPr/>
        </p:nvSpPr>
        <p:spPr>
          <a:xfrm>
            <a:off x="3505200" y="990600"/>
            <a:ext cx="21336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The Plateau</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pic>
        <p:nvPicPr>
          <p:cNvPr id="5" name="Picture 4" descr="plateau.jpg"/>
          <p:cNvPicPr>
            <a:picLocks noChangeAspect="1"/>
          </p:cNvPicPr>
          <p:nvPr/>
        </p:nvPicPr>
        <p:blipFill>
          <a:blip r:embed="rId3" cstate="print"/>
          <a:stretch>
            <a:fillRect/>
          </a:stretch>
        </p:blipFill>
        <p:spPr>
          <a:xfrm>
            <a:off x="1752600" y="1981200"/>
            <a:ext cx="5638800" cy="4229100"/>
          </a:xfrm>
          <a:prstGeom prst="rect">
            <a:avLst/>
          </a:prstGeom>
          <a:effectLst>
            <a:outerShdw blurRad="342900" dist="3429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1112367239"/>
              </p:ext>
            </p:extLst>
          </p:nvPr>
        </p:nvGraphicFramePr>
        <p:xfrm>
          <a:off x="164353" y="1600200"/>
          <a:ext cx="8522447" cy="4839447"/>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2"/>
          <p:cNvSpPr txBox="1">
            <a:spLocks/>
          </p:cNvSpPr>
          <p:nvPr/>
        </p:nvSpPr>
        <p:spPr>
          <a:xfrm>
            <a:off x="1600200" y="914400"/>
            <a:ext cx="60960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Arial" pitchFamily="34" charset="0"/>
              </a:rPr>
              <a:t>Power Buyers</a:t>
            </a:r>
            <a:r>
              <a:rPr kumimoji="0" lang="en-US" sz="3200" b="0" i="0" u="none" strike="noStrike" kern="1200" cap="none" spc="0" normalizeH="0" noProof="0" dirty="0" smtClean="0">
                <a:ln>
                  <a:noFill/>
                </a:ln>
                <a:solidFill>
                  <a:schemeClr val="tx1"/>
                </a:solidFill>
                <a:effectLst/>
                <a:uLnTx/>
                <a:uFillTx/>
                <a:latin typeface="+mn-lt"/>
                <a:ea typeface="+mn-ea"/>
                <a:cs typeface="Arial" pitchFamily="34" charset="0"/>
              </a:rPr>
              <a:t> Demonstrate Loyalty</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cxnSp>
        <p:nvCxnSpPr>
          <p:cNvPr id="7" name="Straight Connector 6"/>
          <p:cNvCxnSpPr/>
          <p:nvPr/>
        </p:nvCxnSpPr>
        <p:spPr>
          <a:xfrm>
            <a:off x="4038600" y="2667000"/>
            <a:ext cx="4343400"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343400" y="5410200"/>
            <a:ext cx="4343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1686951954"/>
              </p:ext>
            </p:extLst>
          </p:nvPr>
        </p:nvGraphicFramePr>
        <p:xfrm>
          <a:off x="609600" y="1981200"/>
          <a:ext cx="8077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2"/>
          <p:cNvSpPr txBox="1">
            <a:spLocks/>
          </p:cNvSpPr>
          <p:nvPr/>
        </p:nvSpPr>
        <p:spPr>
          <a:xfrm>
            <a:off x="2362200" y="914400"/>
            <a:ext cx="43434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“E” at the Expense of “P”</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cxnSp>
        <p:nvCxnSpPr>
          <p:cNvPr id="8" name="Straight Connector 7"/>
          <p:cNvCxnSpPr/>
          <p:nvPr/>
        </p:nvCxnSpPr>
        <p:spPr>
          <a:xfrm>
            <a:off x="3733800" y="2362200"/>
            <a:ext cx="4343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886200" y="4114800"/>
            <a:ext cx="42672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Content Placeholder 2"/>
          <p:cNvSpPr txBox="1">
            <a:spLocks/>
          </p:cNvSpPr>
          <p:nvPr/>
        </p:nvSpPr>
        <p:spPr>
          <a:xfrm>
            <a:off x="1066800" y="1828800"/>
            <a:ext cx="6934200" cy="30480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ea typeface="+mn-ea"/>
              <a:cs typeface="Arial" pitchFamily="34" charset="0"/>
            </a:endParaRPr>
          </a:p>
          <a:p>
            <a:pPr marL="342900" marR="0" lvl="0" indent="-1588"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According to a Verso Digital study of consumer book buying habits, the number of</a:t>
            </a:r>
            <a:r>
              <a:rPr kumimoji="0" lang="en-US" sz="2800" b="0" i="0" u="none" strike="noStrike" kern="1200" cap="none" spc="0" normalizeH="0" noProof="0" dirty="0" smtClean="0">
                <a:ln>
                  <a:noFill/>
                </a:ln>
                <a:solidFill>
                  <a:schemeClr val="tx1"/>
                </a:solidFill>
                <a:effectLst/>
                <a:uLnTx/>
                <a:uFillTx/>
                <a:ea typeface="+mn-ea"/>
                <a:cs typeface="Arial" pitchFamily="34" charset="0"/>
              </a:rPr>
              <a:t> </a:t>
            </a: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consumers </a:t>
            </a:r>
            <a:r>
              <a:rPr kumimoji="0" lang="en-US" sz="2800" b="1" i="1" u="none" strike="noStrike" kern="1200" cap="none" spc="0" normalizeH="0" baseline="0" noProof="0" dirty="0" smtClean="0">
                <a:ln>
                  <a:noFill/>
                </a:ln>
                <a:solidFill>
                  <a:schemeClr val="tx1"/>
                </a:solidFill>
                <a:effectLst/>
                <a:uLnTx/>
                <a:uFillTx/>
                <a:ea typeface="+mn-ea"/>
                <a:cs typeface="Arial" pitchFamily="34" charset="0"/>
              </a:rPr>
              <a:t>resistant</a:t>
            </a: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 to purchasing an e-reading device</a:t>
            </a:r>
            <a:r>
              <a:rPr kumimoji="0" lang="en-US" sz="2800" b="0" i="0" u="none" strike="noStrike" kern="1200" cap="none" spc="0" normalizeH="0" noProof="0" dirty="0" smtClean="0">
                <a:ln>
                  <a:noFill/>
                </a:ln>
                <a:solidFill>
                  <a:schemeClr val="tx1"/>
                </a:solidFill>
                <a:effectLst/>
                <a:uLnTx/>
                <a:uFillTx/>
                <a:ea typeface="+mn-ea"/>
                <a:cs typeface="Arial" pitchFamily="34" charset="0"/>
              </a:rPr>
              <a:t> has </a:t>
            </a:r>
            <a:r>
              <a:rPr kumimoji="0" lang="en-US" sz="2800" b="1" i="1" u="none" strike="noStrike" kern="1200" cap="none" spc="0" normalizeH="0" noProof="0" dirty="0" smtClean="0">
                <a:ln>
                  <a:noFill/>
                </a:ln>
                <a:solidFill>
                  <a:schemeClr val="tx1"/>
                </a:solidFill>
                <a:effectLst/>
                <a:uLnTx/>
                <a:uFillTx/>
                <a:ea typeface="+mn-ea"/>
                <a:cs typeface="Arial" pitchFamily="34" charset="0"/>
              </a:rPr>
              <a:t>increased</a:t>
            </a:r>
            <a:r>
              <a:rPr kumimoji="0" lang="en-US" sz="2800" b="0" i="0" u="none" strike="noStrike" kern="1200" cap="none" spc="0" normalizeH="0" noProof="0" dirty="0" smtClean="0">
                <a:ln>
                  <a:noFill/>
                </a:ln>
                <a:solidFill>
                  <a:schemeClr val="tx1"/>
                </a:solidFill>
                <a:effectLst/>
                <a:uLnTx/>
                <a:uFillTx/>
                <a:ea typeface="+mn-ea"/>
                <a:cs typeface="Arial" pitchFamily="34" charset="0"/>
              </a:rPr>
              <a:t> from 40% in December 2009, to 52% in December 2011.</a:t>
            </a:r>
            <a:endParaRPr kumimoji="0" lang="en-US" sz="2800" b="0" i="0" u="none" strike="noStrike" kern="1200" cap="none" spc="0" normalizeH="0" baseline="0" noProof="0" dirty="0" smtClean="0">
              <a:ln>
                <a:noFill/>
              </a:ln>
              <a:solidFill>
                <a:schemeClr val="tx1"/>
              </a:solidFill>
              <a:effectLst/>
              <a:uLnTx/>
              <a:uFillTx/>
              <a:ea typeface="+mn-ea"/>
              <a:cs typeface="Arial" pitchFamily="34" charset="0"/>
            </a:endParaRPr>
          </a:p>
        </p:txBody>
      </p:sp>
      <p:sp>
        <p:nvSpPr>
          <p:cNvPr id="4" name="Subtitle 2"/>
          <p:cNvSpPr txBox="1">
            <a:spLocks/>
          </p:cNvSpPr>
          <p:nvPr/>
        </p:nvSpPr>
        <p:spPr>
          <a:xfrm>
            <a:off x="3581400" y="990600"/>
            <a:ext cx="19812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Saturated?</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4" name="TextBox 3"/>
          <p:cNvSpPr txBox="1"/>
          <p:nvPr/>
        </p:nvSpPr>
        <p:spPr>
          <a:xfrm>
            <a:off x="4191000" y="2057400"/>
            <a:ext cx="755335" cy="1569660"/>
          </a:xfrm>
          <a:prstGeom prst="rect">
            <a:avLst/>
          </a:prstGeom>
          <a:noFill/>
        </p:spPr>
        <p:txBody>
          <a:bodyPr wrap="none" rtlCol="0">
            <a:spAutoFit/>
          </a:bodyPr>
          <a:lstStyle/>
          <a:p>
            <a:r>
              <a:rPr lang="en-US" sz="9600" dirty="0" smtClean="0">
                <a:latin typeface="+mj-lt"/>
              </a:rPr>
              <a:t>?</a:t>
            </a:r>
            <a:endParaRPr lang="en-US" sz="96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hart 2"/>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2190609330"/>
              </p:ext>
            </p:extLst>
          </p:nvPr>
        </p:nvGraphicFramePr>
        <p:xfrm>
          <a:off x="609600" y="1828800"/>
          <a:ext cx="7978062" cy="3513247"/>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2"/>
          <p:cNvSpPr txBox="1">
            <a:spLocks/>
          </p:cNvSpPr>
          <p:nvPr/>
        </p:nvSpPr>
        <p:spPr>
          <a:xfrm>
            <a:off x="3505200" y="685800"/>
            <a:ext cx="2133600" cy="8382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Arial" pitchFamily="34" charset="0"/>
              </a:rPr>
              <a:t>Rewind</a:t>
            </a:r>
            <a:endParaRPr kumimoji="0" lang="en-US" sz="44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8" name="Subtitle 2"/>
          <p:cNvSpPr txBox="1">
            <a:spLocks/>
          </p:cNvSpPr>
          <p:nvPr/>
        </p:nvSpPr>
        <p:spPr>
          <a:xfrm>
            <a:off x="2362200" y="609600"/>
            <a:ext cx="43434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Multi-function Mayhem?</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pic>
        <p:nvPicPr>
          <p:cNvPr id="10" name="Picture 9" descr="GeneralDevicePreference_GRAPH.jpg"/>
          <p:cNvPicPr>
            <a:picLocks noChangeAspect="1"/>
          </p:cNvPicPr>
          <p:nvPr/>
        </p:nvPicPr>
        <p:blipFill>
          <a:blip r:embed="rId3" cstate="print"/>
          <a:stretch>
            <a:fillRect/>
          </a:stretch>
        </p:blipFill>
        <p:spPr>
          <a:xfrm>
            <a:off x="1828800" y="1676400"/>
            <a:ext cx="6972300" cy="4043165"/>
          </a:xfrm>
          <a:prstGeom prst="rect">
            <a:avLst/>
          </a:prstGeom>
          <a:effectLst>
            <a:outerShdw blurRad="342900" dist="342900" dir="2700000" algn="tl" rotWithShape="0">
              <a:srgbClr val="000000">
                <a:alpha val="43000"/>
              </a:srgbClr>
            </a:outerShdw>
          </a:effectLst>
        </p:spPr>
      </p:pic>
      <p:pic>
        <p:nvPicPr>
          <p:cNvPr id="11" name="Picture 10" descr="GeneralDevicePreference_KEY-2.jpg"/>
          <p:cNvPicPr>
            <a:picLocks noChangeAspect="1"/>
          </p:cNvPicPr>
          <p:nvPr/>
        </p:nvPicPr>
        <p:blipFill>
          <a:blip r:embed="rId4" cstate="print"/>
          <a:stretch>
            <a:fillRect/>
          </a:stretch>
        </p:blipFill>
        <p:spPr>
          <a:xfrm>
            <a:off x="152400" y="4419600"/>
            <a:ext cx="1524000" cy="1284514"/>
          </a:xfrm>
          <a:prstGeom prst="rect">
            <a:avLst/>
          </a:prstGeom>
          <a:effectLst>
            <a:outerShdw blurRad="342900" dist="3429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pic>
        <p:nvPicPr>
          <p:cNvPr id="4" name="Picture 3" descr="DollarsSpentAllFormats_GRAPH.jpg"/>
          <p:cNvPicPr>
            <a:picLocks noChangeAspect="1"/>
          </p:cNvPicPr>
          <p:nvPr/>
        </p:nvPicPr>
        <p:blipFill>
          <a:blip r:embed="rId3" cstate="print"/>
          <a:stretch>
            <a:fillRect/>
          </a:stretch>
        </p:blipFill>
        <p:spPr>
          <a:xfrm>
            <a:off x="2743200" y="1166577"/>
            <a:ext cx="5257800" cy="4992923"/>
          </a:xfrm>
          <a:prstGeom prst="rect">
            <a:avLst/>
          </a:prstGeom>
          <a:effectLst>
            <a:outerShdw blurRad="342900" dist="342900" dir="2700000" algn="tl" rotWithShape="0">
              <a:srgbClr val="000000">
                <a:alpha val="43000"/>
              </a:srgbClr>
            </a:outerShdw>
          </a:effectLst>
        </p:spPr>
      </p:pic>
      <p:pic>
        <p:nvPicPr>
          <p:cNvPr id="7" name="Picture 6" descr="GeneralDevicePreference_KEY-2.jpg"/>
          <p:cNvPicPr>
            <a:picLocks noChangeAspect="1"/>
          </p:cNvPicPr>
          <p:nvPr/>
        </p:nvPicPr>
        <p:blipFill>
          <a:blip r:embed="rId4" cstate="print"/>
          <a:stretch>
            <a:fillRect/>
          </a:stretch>
        </p:blipFill>
        <p:spPr>
          <a:xfrm>
            <a:off x="457200" y="4343400"/>
            <a:ext cx="2133600" cy="1798320"/>
          </a:xfrm>
          <a:prstGeom prst="rect">
            <a:avLst/>
          </a:prstGeom>
          <a:effectLst>
            <a:outerShdw blurRad="342900" dist="3429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pic>
        <p:nvPicPr>
          <p:cNvPr id="3" name="Picture 2" descr="angrybirds.png"/>
          <p:cNvPicPr>
            <a:picLocks noChangeAspect="1"/>
          </p:cNvPicPr>
          <p:nvPr/>
        </p:nvPicPr>
        <p:blipFill>
          <a:blip r:embed="rId3" cstate="print"/>
          <a:stretch>
            <a:fillRect/>
          </a:stretch>
        </p:blipFill>
        <p:spPr>
          <a:xfrm>
            <a:off x="1981200" y="914400"/>
            <a:ext cx="5231994" cy="5231994"/>
          </a:xfrm>
          <a:prstGeom prst="rect">
            <a:avLst/>
          </a:prstGeom>
          <a:effectLst>
            <a:outerShdw blurRad="342900" dist="3429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Title 3"/>
          <p:cNvSpPr txBox="1">
            <a:spLocks/>
          </p:cNvSpPr>
          <p:nvPr/>
        </p:nvSpPr>
        <p:spPr>
          <a:xfrm>
            <a:off x="685800" y="2130425"/>
            <a:ext cx="7772400" cy="1470025"/>
          </a:xfrm>
          <a:prstGeom prst="rect">
            <a:avLst/>
          </a:prstGeom>
        </p:spPr>
        <p:txBody>
          <a:bodyP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What about children and youth?</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Are they pathways to exponential growth?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hart 2"/>
          <p:cNvGraphicFramePr/>
          <p:nvPr>
            <p:extLst>
              <p:ext uri="{D42A27DB-BD31-4B8C-83A1-F6EECF244321}">
                <p14:modId xmlns:mc="http://schemas.openxmlformats.org/markup-compatibility/2006" xmlns:mv="urn:schemas-microsoft-com:mac:vml" xmlns:p14="http://schemas.microsoft.com/office/powerpoint/2010/main" xmlns="" val="2461653067"/>
              </p:ext>
            </p:extLst>
          </p:nvPr>
        </p:nvGraphicFramePr>
        <p:xfrm>
          <a:off x="609600" y="1752600"/>
          <a:ext cx="7837217" cy="4049890"/>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2"/>
          <p:cNvSpPr txBox="1">
            <a:spLocks/>
          </p:cNvSpPr>
          <p:nvPr/>
        </p:nvSpPr>
        <p:spPr>
          <a:xfrm>
            <a:off x="2057400" y="914400"/>
            <a:ext cx="49530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Kids 7 – 12 Important Facts:</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hart 2"/>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4009285447"/>
              </p:ext>
            </p:extLst>
          </p:nvPr>
        </p:nvGraphicFramePr>
        <p:xfrm>
          <a:off x="914400" y="1905000"/>
          <a:ext cx="7239731" cy="4515762"/>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2"/>
          <p:cNvSpPr txBox="1">
            <a:spLocks/>
          </p:cNvSpPr>
          <p:nvPr/>
        </p:nvSpPr>
        <p:spPr>
          <a:xfrm>
            <a:off x="1447800" y="1143000"/>
            <a:ext cx="61722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Teens Triple Rate of E-book Reading</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4270391350"/>
              </p:ext>
            </p:extLst>
          </p:nvPr>
        </p:nvGraphicFramePr>
        <p:xfrm>
          <a:off x="685800" y="1752600"/>
          <a:ext cx="7772400" cy="4444893"/>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2"/>
          <p:cNvSpPr txBox="1">
            <a:spLocks/>
          </p:cNvSpPr>
          <p:nvPr/>
        </p:nvSpPr>
        <p:spPr>
          <a:xfrm>
            <a:off x="2057400" y="1066800"/>
            <a:ext cx="51054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Apple is the Format of Choice</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Content Placeholder 2"/>
          <p:cNvSpPr txBox="1">
            <a:spLocks/>
          </p:cNvSpPr>
          <p:nvPr/>
        </p:nvSpPr>
        <p:spPr>
          <a:xfrm>
            <a:off x="457200" y="1600201"/>
            <a:ext cx="8229600" cy="4239502"/>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25%</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30%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40%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What’s ultimately best for the industry?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5" name="Picture 4" descr="candle.gif"/>
          <p:cNvPicPr>
            <a:picLocks noChangeAspect="1"/>
          </p:cNvPicPr>
          <p:nvPr/>
        </p:nvPicPr>
        <p:blipFill>
          <a:blip r:embed="rId3" cstate="print"/>
          <a:stretch>
            <a:fillRect/>
          </a:stretch>
        </p:blipFill>
        <p:spPr>
          <a:xfrm>
            <a:off x="1143000" y="2209800"/>
            <a:ext cx="2003652" cy="2362200"/>
          </a:xfrm>
          <a:prstGeom prst="rect">
            <a:avLst/>
          </a:prstGeom>
        </p:spPr>
      </p:pic>
      <p:pic>
        <p:nvPicPr>
          <p:cNvPr id="7" name="Picture 6" descr="bomb.gif"/>
          <p:cNvPicPr>
            <a:picLocks noChangeAspect="1"/>
          </p:cNvPicPr>
          <p:nvPr/>
        </p:nvPicPr>
        <p:blipFill>
          <a:blip r:embed="rId4" cstate="print"/>
          <a:stretch>
            <a:fillRect/>
          </a:stretch>
        </p:blipFill>
        <p:spPr>
          <a:xfrm>
            <a:off x="6172200" y="2514600"/>
            <a:ext cx="1600200" cy="2067674"/>
          </a:xfrm>
          <a:prstGeom prst="rect">
            <a:avLst/>
          </a:prstGeom>
        </p:spPr>
      </p:pic>
      <p:sp>
        <p:nvSpPr>
          <p:cNvPr id="8" name="Subtitle 2"/>
          <p:cNvSpPr txBox="1">
            <a:spLocks/>
          </p:cNvSpPr>
          <p:nvPr/>
        </p:nvSpPr>
        <p:spPr>
          <a:xfrm>
            <a:off x="2286000" y="1066800"/>
            <a:ext cx="45720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cs typeface="Arial" pitchFamily="34" charset="0"/>
              </a:rPr>
              <a:t>Bold Predictions for 2012?</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5" name="Title 1"/>
          <p:cNvSpPr txBox="1">
            <a:spLocks/>
          </p:cNvSpPr>
          <p:nvPr/>
        </p:nvSpPr>
        <p:spPr>
          <a:xfrm>
            <a:off x="723526" y="2971800"/>
            <a:ext cx="7696947"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andara" pitchFamily="34" charset="0"/>
                <a:ea typeface="+mj-ea"/>
                <a:cs typeface="Arial" pitchFamily="34" charset="0"/>
              </a:rPr>
              <a:t>Global </a:t>
            </a:r>
            <a:r>
              <a:rPr kumimoji="0" lang="en-US" sz="4000" b="0" i="0" u="none" strike="noStrike" kern="1200" cap="none" spc="0" normalizeH="0" baseline="0" noProof="0" dirty="0" err="1" smtClean="0">
                <a:ln>
                  <a:noFill/>
                </a:ln>
                <a:solidFill>
                  <a:schemeClr val="tx1"/>
                </a:solidFill>
                <a:effectLst/>
                <a:uLnTx/>
                <a:uFillTx/>
                <a:latin typeface="Candara" pitchFamily="34" charset="0"/>
                <a:ea typeface="+mj-ea"/>
                <a:cs typeface="Arial" pitchFamily="34" charset="0"/>
              </a:rPr>
              <a:t>e</a:t>
            </a:r>
            <a:r>
              <a:rPr kumimoji="0" lang="en-US" sz="4000" b="0" i="0" u="none" strike="noStrike" kern="1200" cap="none" spc="0" normalizeH="0" baseline="0" noProof="0" dirty="0" smtClean="0">
                <a:ln>
                  <a:noFill/>
                </a:ln>
                <a:solidFill>
                  <a:schemeClr val="tx1"/>
                </a:solidFill>
                <a:effectLst/>
                <a:uLnTx/>
                <a:uFillTx/>
                <a:latin typeface="Candara" pitchFamily="34" charset="0"/>
                <a:ea typeface="+mj-ea"/>
                <a:cs typeface="Arial" pitchFamily="34" charset="0"/>
              </a:rPr>
              <a:t>-Book Monitor</a:t>
            </a:r>
            <a:endParaRPr kumimoji="0" lang="en-US" sz="4000" b="0" i="0" u="none" strike="noStrike" kern="1200" cap="none" spc="0" normalizeH="0" baseline="0" noProof="0" dirty="0">
              <a:ln>
                <a:noFill/>
              </a:ln>
              <a:solidFill>
                <a:schemeClr val="tx1"/>
              </a:solidFill>
              <a:effectLst/>
              <a:uLnTx/>
              <a:uFillTx/>
              <a:latin typeface="Candara" pitchFamily="34" charset="0"/>
              <a:ea typeface="+mj-ea"/>
              <a:cs typeface="Arial" pitchFamily="34" charset="0"/>
            </a:endParaRPr>
          </a:p>
        </p:txBody>
      </p:sp>
      <p:sp>
        <p:nvSpPr>
          <p:cNvPr id="7" name="Subtitle 2"/>
          <p:cNvSpPr txBox="1">
            <a:spLocks/>
          </p:cNvSpPr>
          <p:nvPr/>
        </p:nvSpPr>
        <p:spPr>
          <a:xfrm>
            <a:off x="1124322" y="3986167"/>
            <a:ext cx="7260156" cy="1908799"/>
          </a:xfrm>
          <a:prstGeom prst="rect">
            <a:avLst/>
          </a:prstGeom>
        </p:spPr>
        <p:txBody>
          <a:bodyPr vert="horz" lIns="91440" tIns="45720" rIns="91440" bIns="45720" rtlCol="0">
            <a:normAutofit fontScale="3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0" b="1" i="0" u="none" strike="noStrike" kern="1200" cap="none" spc="0" normalizeH="0" baseline="0" noProof="0" smtClean="0">
                <a:ln>
                  <a:noFill/>
                </a:ln>
                <a:solidFill>
                  <a:schemeClr val="bg1">
                    <a:lumMod val="65000"/>
                  </a:schemeClr>
                </a:solidFill>
                <a:effectLst>
                  <a:outerShdw blurRad="31750" dist="25400" dir="5400000" algn="tl" rotWithShape="0">
                    <a:srgbClr val="000000">
                      <a:alpha val="25000"/>
                    </a:srgbClr>
                  </a:outerShdw>
                </a:effectLst>
                <a:uLnTx/>
                <a:uFillTx/>
                <a:latin typeface="Candara" pitchFamily="34" charset="0"/>
                <a:ea typeface="+mn-ea"/>
                <a:cs typeface="Arial" pitchFamily="34" charset="0"/>
              </a:rPr>
              <a:t>Understanding e-book adoption around the world</a:t>
            </a:r>
            <a:endParaRPr kumimoji="0" lang="en-US" sz="11000" b="1" i="0" u="none" strike="noStrike" kern="1200" cap="none" spc="0" normalizeH="0" baseline="0" noProof="0" smtClean="0">
              <a:ln>
                <a:noFill/>
              </a:ln>
              <a:solidFill>
                <a:schemeClr val="bg1">
                  <a:lumMod val="65000"/>
                </a:schemeClr>
              </a:solidFill>
              <a:effectLst>
                <a:outerShdw blurRad="31750" dist="25400" dir="5400000" algn="tl" rotWithShape="0">
                  <a:srgbClr val="000000">
                    <a:alpha val="25000"/>
                  </a:srgbClr>
                </a:outerShdw>
              </a:effectLst>
              <a:uLnTx/>
              <a:uFillTx/>
              <a:latin typeface="Candara"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smtClean="0">
              <a:ln>
                <a:noFill/>
              </a:ln>
              <a:solidFill>
                <a:schemeClr val="bg2">
                  <a:lumMod val="20000"/>
                  <a:lumOff val="80000"/>
                </a:schemeClr>
              </a:solidFill>
              <a:effectLst>
                <a:outerShdw blurRad="31750" dist="25400" dir="5400000" algn="tl" rotWithShape="0">
                  <a:srgbClr val="000000">
                    <a:alpha val="25000"/>
                  </a:srgbClr>
                </a:outerShdw>
              </a:effectLst>
              <a:uLnTx/>
              <a:uFillTx/>
              <a:latin typeface="Candara"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smtClean="0">
                <a:ln>
                  <a:noFill/>
                </a:ln>
                <a:solidFill>
                  <a:schemeClr val="bg2">
                    <a:lumMod val="20000"/>
                    <a:lumOff val="80000"/>
                  </a:schemeClr>
                </a:solidFill>
                <a:effectLst>
                  <a:outerShdw blurRad="31750" dist="25400" dir="5400000" algn="tl" rotWithShape="0">
                    <a:srgbClr val="000000">
                      <a:alpha val="25000"/>
                    </a:srgbClr>
                  </a:outerShdw>
                </a:effectLst>
                <a:uLnTx/>
                <a:uFillTx/>
                <a:latin typeface="Candara" pitchFamily="34" charset="0"/>
                <a:ea typeface="+mn-ea"/>
                <a:cs typeface="Arial" pitchFamily="34" charset="0"/>
              </a:rPr>
              <a:t/>
            </a:r>
            <a:br>
              <a:rPr kumimoji="0" lang="en-US" sz="2800" b="1" i="0" u="none" strike="noStrike" kern="1200" cap="none" spc="0" normalizeH="0" baseline="0" noProof="0" smtClean="0">
                <a:ln>
                  <a:noFill/>
                </a:ln>
                <a:solidFill>
                  <a:schemeClr val="bg2">
                    <a:lumMod val="20000"/>
                    <a:lumOff val="80000"/>
                  </a:schemeClr>
                </a:solidFill>
                <a:effectLst>
                  <a:outerShdw blurRad="31750" dist="25400" dir="5400000" algn="tl" rotWithShape="0">
                    <a:srgbClr val="000000">
                      <a:alpha val="25000"/>
                    </a:srgbClr>
                  </a:outerShdw>
                </a:effectLst>
                <a:uLnTx/>
                <a:uFillTx/>
                <a:latin typeface="Candara" pitchFamily="34" charset="0"/>
                <a:ea typeface="+mn-ea"/>
                <a:cs typeface="Arial" pitchFamily="34" charset="0"/>
              </a:rPr>
            </a:br>
            <a:endParaRPr kumimoji="0" lang="en-US" sz="2800" b="1" i="0" u="none" strike="noStrike" kern="1200" cap="none" spc="0" normalizeH="0" baseline="0" noProof="0" smtClean="0">
              <a:ln>
                <a:noFill/>
              </a:ln>
              <a:solidFill>
                <a:schemeClr val="bg2">
                  <a:lumMod val="20000"/>
                  <a:lumOff val="80000"/>
                </a:schemeClr>
              </a:solidFill>
              <a:effectLst>
                <a:outerShdw blurRad="31750" dist="25400" dir="5400000" algn="tl" rotWithShape="0">
                  <a:srgbClr val="000000">
                    <a:alpha val="25000"/>
                  </a:srgbClr>
                </a:outerShdw>
              </a:effectLst>
              <a:uLnTx/>
              <a:uFillTx/>
              <a:latin typeface="Candara"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500" b="1" i="0" u="none" strike="noStrike" kern="1200" cap="none" spc="0" normalizeH="0" baseline="0" noProof="0" smtClean="0">
                <a:ln>
                  <a:noFill/>
                </a:ln>
                <a:solidFill>
                  <a:schemeClr val="bg1">
                    <a:lumMod val="95000"/>
                  </a:schemeClr>
                </a:solidFill>
                <a:effectLst>
                  <a:outerShdw blurRad="31750" dist="25400" dir="5400000" algn="tl" rotWithShape="0">
                    <a:srgbClr val="000000">
                      <a:alpha val="25000"/>
                    </a:srgbClr>
                  </a:outerShdw>
                </a:effectLst>
                <a:uLnTx/>
                <a:uFillTx/>
                <a:latin typeface="Candara" pitchFamily="34" charset="0"/>
                <a:ea typeface="+mn-ea"/>
                <a:cs typeface="Arial" pitchFamily="34" charset="0"/>
              </a:rPr>
              <a:t>Bowker Market Research/ToC 2012</a:t>
            </a:r>
            <a:br>
              <a:rPr kumimoji="0" lang="en-US" sz="5500" b="1" i="0" u="none" strike="noStrike" kern="1200" cap="none" spc="0" normalizeH="0" baseline="0" noProof="0" smtClean="0">
                <a:ln>
                  <a:noFill/>
                </a:ln>
                <a:solidFill>
                  <a:schemeClr val="bg1">
                    <a:lumMod val="95000"/>
                  </a:schemeClr>
                </a:solidFill>
                <a:effectLst>
                  <a:outerShdw blurRad="31750" dist="25400" dir="5400000" algn="tl" rotWithShape="0">
                    <a:srgbClr val="000000">
                      <a:alpha val="25000"/>
                    </a:srgbClr>
                  </a:outerShdw>
                </a:effectLst>
                <a:uLnTx/>
                <a:uFillTx/>
                <a:latin typeface="Candara" pitchFamily="34" charset="0"/>
                <a:ea typeface="+mn-ea"/>
                <a:cs typeface="Arial" pitchFamily="34" charset="0"/>
              </a:rPr>
            </a:br>
            <a:endParaRPr kumimoji="0" lang="en-US" sz="5500" b="0" i="0" u="none" strike="noStrike" kern="1200" cap="none" spc="0" normalizeH="0" baseline="0" noProof="0" dirty="0">
              <a:ln>
                <a:noFill/>
              </a:ln>
              <a:solidFill>
                <a:schemeClr val="bg1">
                  <a:lumMod val="95000"/>
                </a:schemeClr>
              </a:solidFill>
              <a:effectLst/>
              <a:uLnTx/>
              <a:uFillTx/>
              <a:latin typeface="Candara" pitchFamily="34" charset="0"/>
              <a:ea typeface="+mn-ea"/>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685800" y="1143000"/>
            <a:ext cx="3338276" cy="175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39521"/>
            <a:ext cx="9144000" cy="61847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stretch>
            <a:fillRect/>
          </a:stretch>
        </p:blipFill>
        <p:spPr>
          <a:xfrm>
            <a:off x="1815804" y="5554692"/>
            <a:ext cx="2696586" cy="1078634"/>
          </a:xfrm>
          <a:prstGeom prst="rect">
            <a:avLst/>
          </a:prstGeom>
        </p:spPr>
      </p:pic>
      <p:pic>
        <p:nvPicPr>
          <p:cNvPr id="8" name="Picture 7"/>
          <p:cNvPicPr>
            <a:picLocks noChangeAspect="1"/>
          </p:cNvPicPr>
          <p:nvPr/>
        </p:nvPicPr>
        <p:blipFill rotWithShape="1">
          <a:blip r:embed="rId3" cstate="print"/>
          <a:srcRect t="35320" b="35589"/>
          <a:stretch/>
        </p:blipFill>
        <p:spPr>
          <a:xfrm>
            <a:off x="6401408" y="5554692"/>
            <a:ext cx="2742592" cy="787610"/>
          </a:xfrm>
          <a:prstGeom prst="rect">
            <a:avLst/>
          </a:prstGeom>
        </p:spPr>
      </p:pic>
      <p:pic>
        <p:nvPicPr>
          <p:cNvPr id="10" name="Picture 9" descr="matrix_map.jpg"/>
          <p:cNvPicPr>
            <a:picLocks noChangeAspect="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b="19272"/>
          <a:stretch/>
        </p:blipFill>
        <p:spPr>
          <a:xfrm>
            <a:off x="-2151" y="764704"/>
            <a:ext cx="9119286" cy="4671593"/>
          </a:xfrm>
          <a:prstGeom prst="rect">
            <a:avLst/>
          </a:prstGeom>
          <a:solidFill>
            <a:srgbClr val="7030A0"/>
          </a:solidFill>
          <a:ln>
            <a:solidFill>
              <a:srgbClr val="84549A"/>
            </a:solidFill>
          </a:ln>
        </p:spPr>
      </p:pic>
      <p:sp>
        <p:nvSpPr>
          <p:cNvPr id="12" name="Oval 11"/>
          <p:cNvSpPr/>
          <p:nvPr/>
        </p:nvSpPr>
        <p:spPr>
          <a:xfrm>
            <a:off x="4133947" y="2482792"/>
            <a:ext cx="90203" cy="13813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512390" y="2635192"/>
            <a:ext cx="90203" cy="13813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913018" y="2620924"/>
            <a:ext cx="90203" cy="13813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4133947" y="2898376"/>
            <a:ext cx="90203" cy="13813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498852" y="3506191"/>
            <a:ext cx="90203" cy="13813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1613669" y="2959413"/>
            <a:ext cx="90203" cy="13813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178876" y="4167714"/>
            <a:ext cx="90203" cy="13813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314353" y="2704258"/>
            <a:ext cx="90203" cy="13813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flipV="1">
            <a:off x="8093136" y="4512404"/>
            <a:ext cx="141102" cy="12499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8259806" y="2898376"/>
            <a:ext cx="90203" cy="13813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0" y="0"/>
            <a:ext cx="9144000" cy="764704"/>
          </a:xfrm>
          <a:prstGeom prst="rect">
            <a:avLst/>
          </a:prstGeom>
          <a:solidFill>
            <a:schemeClr val="bg1"/>
          </a:solidFill>
          <a:effectLst>
            <a:outerShdw blurRad="50800" dist="63500" dir="2700000" algn="tl" rotWithShape="0">
              <a:prstClr val="black">
                <a:alpha val="40000"/>
              </a:prstClr>
            </a:outerShdw>
          </a:effectLst>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000" b="1" dirty="0" smtClean="0">
                <a:solidFill>
                  <a:schemeClr val="tx2">
                    <a:lumMod val="60000"/>
                    <a:lumOff val="40000"/>
                  </a:schemeClr>
                </a:solidFill>
                <a:latin typeface="Candara" pitchFamily="34" charset="0"/>
                <a:ea typeface="+mj-ea"/>
                <a:cs typeface="+mj-cs"/>
              </a:rPr>
              <a:t>Global e-Book Monitor – areas and partners</a:t>
            </a:r>
            <a:endParaRPr kumimoji="0" lang="en-US" sz="3000" b="1" i="0" u="none" strike="noStrike" kern="1200" cap="none" spc="0" normalizeH="0" baseline="0" noProof="0" dirty="0">
              <a:ln>
                <a:noFill/>
              </a:ln>
              <a:solidFill>
                <a:schemeClr val="tx2">
                  <a:lumMod val="60000"/>
                  <a:lumOff val="40000"/>
                </a:schemeClr>
              </a:solidFill>
              <a:effectLst/>
              <a:uLnTx/>
              <a:uFillTx/>
              <a:latin typeface="Candara" pitchFamily="34" charset="0"/>
              <a:ea typeface="+mj-ea"/>
              <a:cs typeface="+mj-cs"/>
            </a:endParaRPr>
          </a:p>
        </p:txBody>
      </p:sp>
      <p:pic>
        <p:nvPicPr>
          <p:cNvPr id="1026" name="Picture 2"/>
          <p:cNvPicPr>
            <a:picLocks noChangeAspect="1" noChangeArrowheads="1"/>
          </p:cNvPicPr>
          <p:nvPr/>
        </p:nvPicPr>
        <p:blipFill>
          <a:blip r:embed="rId5" cstate="print"/>
          <a:srcRect/>
          <a:stretch>
            <a:fillRect/>
          </a:stretch>
        </p:blipFill>
        <p:spPr bwMode="auto">
          <a:xfrm>
            <a:off x="4647695" y="5436297"/>
            <a:ext cx="1677245" cy="1409526"/>
          </a:xfrm>
          <a:prstGeom prst="rect">
            <a:avLst/>
          </a:prstGeom>
          <a:noFill/>
          <a:ln w="9525">
            <a:noFill/>
            <a:miter lim="800000"/>
            <a:headEnd/>
            <a:tailEnd/>
          </a:ln>
        </p:spPr>
      </p:pic>
      <p:pic>
        <p:nvPicPr>
          <p:cNvPr id="33" name="Picture 32"/>
          <p:cNvPicPr>
            <a:picLocks noChangeAspect="1"/>
          </p:cNvPicPr>
          <p:nvPr/>
        </p:nvPicPr>
        <p:blipFill>
          <a:blip r:embed="rId6" cstate="print"/>
          <a:stretch>
            <a:fillRect/>
          </a:stretch>
        </p:blipFill>
        <p:spPr>
          <a:xfrm>
            <a:off x="-2151" y="5210106"/>
            <a:ext cx="1703872" cy="163571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13551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2000" fill="hold"/>
                                        <p:tgtEl>
                                          <p:spTgt spid="25"/>
                                        </p:tgtEl>
                                      </p:cBhvr>
                                      <p:by x="150000" y="150000"/>
                                    </p:animScale>
                                  </p:child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2000"/>
                            </p:stCondLst>
                            <p:childTnLst>
                              <p:par>
                                <p:cTn id="14" presetID="6" presetClass="emph" presetSubtype="0" fill="hold" grpId="0" nodeType="afterEffect">
                                  <p:stCondLst>
                                    <p:cond delay="0"/>
                                  </p:stCondLst>
                                  <p:childTnLst>
                                    <p:animScale>
                                      <p:cBhvr>
                                        <p:cTn id="15" dur="2000" fill="hold"/>
                                        <p:tgtEl>
                                          <p:spTgt spid="26"/>
                                        </p:tgtEl>
                                      </p:cBhvr>
                                      <p:by x="150000" y="150000"/>
                                    </p:animScale>
                                  </p:childTnLst>
                                </p:cTn>
                              </p:par>
                            </p:childTnLst>
                          </p:cTn>
                        </p:par>
                        <p:par>
                          <p:cTn id="16" fill="hold">
                            <p:stCondLst>
                              <p:cond delay="4000"/>
                            </p:stCondLst>
                            <p:childTnLst>
                              <p:par>
                                <p:cTn id="17" presetID="1" presetClass="entr" presetSubtype="0" fill="hold" grpId="1"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4000"/>
                            </p:stCondLst>
                            <p:childTnLst>
                              <p:par>
                                <p:cTn id="20" presetID="6" presetClass="emph" presetSubtype="0" fill="hold" grpId="0" nodeType="afterEffect">
                                  <p:stCondLst>
                                    <p:cond delay="0"/>
                                  </p:stCondLst>
                                  <p:childTnLst>
                                    <p:animScale>
                                      <p:cBhvr>
                                        <p:cTn id="21" dur="2000" fill="hold"/>
                                        <p:tgtEl>
                                          <p:spTgt spid="12"/>
                                        </p:tgtEl>
                                      </p:cBhvr>
                                      <p:by x="150000" y="150000"/>
                                    </p:animScale>
                                  </p:childTnLst>
                                </p:cTn>
                              </p:par>
                            </p:childTnLst>
                          </p:cTn>
                        </p:par>
                        <p:par>
                          <p:cTn id="22" fill="hold">
                            <p:stCondLst>
                              <p:cond delay="6000"/>
                            </p:stCondLst>
                            <p:childTnLst>
                              <p:par>
                                <p:cTn id="23" presetID="1" presetClass="entr" presetSubtype="0" fill="hold" grpId="1" nodeType="after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6000"/>
                            </p:stCondLst>
                            <p:childTnLst>
                              <p:par>
                                <p:cTn id="26" presetID="6" presetClass="emph" presetSubtype="0" fill="hold" grpId="0" nodeType="afterEffect">
                                  <p:stCondLst>
                                    <p:cond delay="0"/>
                                  </p:stCondLst>
                                  <p:childTnLst>
                                    <p:animScale>
                                      <p:cBhvr>
                                        <p:cTn id="27" dur="2000" fill="hold"/>
                                        <p:tgtEl>
                                          <p:spTgt spid="23"/>
                                        </p:tgtEl>
                                      </p:cBhvr>
                                      <p:by x="150000" y="150000"/>
                                    </p:animScale>
                                  </p:childTnLst>
                                </p:cTn>
                              </p:par>
                            </p:childTnLst>
                          </p:cTn>
                        </p:par>
                        <p:par>
                          <p:cTn id="28" fill="hold">
                            <p:stCondLst>
                              <p:cond delay="8000"/>
                            </p:stCondLst>
                            <p:childTnLst>
                              <p:par>
                                <p:cTn id="29" presetID="1" presetClass="entr" presetSubtype="0" fill="hold" grpId="1" nodeType="after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8000"/>
                            </p:stCondLst>
                            <p:childTnLst>
                              <p:par>
                                <p:cTn id="32" presetID="6" presetClass="emph" presetSubtype="0" fill="hold" grpId="0" nodeType="afterEffect">
                                  <p:stCondLst>
                                    <p:cond delay="0"/>
                                  </p:stCondLst>
                                  <p:childTnLst>
                                    <p:animScale>
                                      <p:cBhvr>
                                        <p:cTn id="33" dur="2000" fill="hold"/>
                                        <p:tgtEl>
                                          <p:spTgt spid="21"/>
                                        </p:tgtEl>
                                      </p:cBhvr>
                                      <p:by x="150000" y="150000"/>
                                    </p:animScale>
                                  </p:childTnLst>
                                </p:cTn>
                              </p:par>
                            </p:childTnLst>
                          </p:cTn>
                        </p:par>
                        <p:par>
                          <p:cTn id="34" fill="hold">
                            <p:stCondLst>
                              <p:cond delay="10000"/>
                            </p:stCondLst>
                            <p:childTnLst>
                              <p:par>
                                <p:cTn id="35" presetID="1" presetClass="entr" presetSubtype="0" fill="hold" grpId="1" nodeType="after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par>
                          <p:cTn id="37" fill="hold">
                            <p:stCondLst>
                              <p:cond delay="10000"/>
                            </p:stCondLst>
                            <p:childTnLst>
                              <p:par>
                                <p:cTn id="38" presetID="6" presetClass="emph" presetSubtype="0" fill="hold" grpId="0" nodeType="afterEffect">
                                  <p:stCondLst>
                                    <p:cond delay="0"/>
                                  </p:stCondLst>
                                  <p:childTnLst>
                                    <p:animScale>
                                      <p:cBhvr>
                                        <p:cTn id="39" dur="2000" fill="hold"/>
                                        <p:tgtEl>
                                          <p:spTgt spid="27"/>
                                        </p:tgtEl>
                                      </p:cBhvr>
                                      <p:by x="150000" y="150000"/>
                                    </p:animScale>
                                  </p:childTnLst>
                                </p:cTn>
                              </p:par>
                            </p:childTnLst>
                          </p:cTn>
                        </p:par>
                        <p:par>
                          <p:cTn id="40" fill="hold">
                            <p:stCondLst>
                              <p:cond delay="12000"/>
                            </p:stCondLst>
                            <p:childTnLst>
                              <p:par>
                                <p:cTn id="41" presetID="1" presetClass="entr" presetSubtype="0" fill="hold" grpId="1"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12000"/>
                            </p:stCondLst>
                            <p:childTnLst>
                              <p:par>
                                <p:cTn id="44" presetID="6" presetClass="emph" presetSubtype="0" fill="hold" grpId="0" nodeType="afterEffect">
                                  <p:stCondLst>
                                    <p:cond delay="0"/>
                                  </p:stCondLst>
                                  <p:childTnLst>
                                    <p:animScale>
                                      <p:cBhvr>
                                        <p:cTn id="45" dur="2000" fill="hold"/>
                                        <p:tgtEl>
                                          <p:spTgt spid="24"/>
                                        </p:tgtEl>
                                      </p:cBhvr>
                                      <p:by x="150000" y="150000"/>
                                    </p:animScale>
                                  </p:childTnLst>
                                </p:cTn>
                              </p:par>
                            </p:childTnLst>
                          </p:cTn>
                        </p:par>
                        <p:par>
                          <p:cTn id="46" fill="hold">
                            <p:stCondLst>
                              <p:cond delay="14000"/>
                            </p:stCondLst>
                            <p:childTnLst>
                              <p:par>
                                <p:cTn id="47" presetID="1" presetClass="entr" presetSubtype="0" fill="hold" grpId="1" nodeType="after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par>
                          <p:cTn id="49" fill="hold">
                            <p:stCondLst>
                              <p:cond delay="14000"/>
                            </p:stCondLst>
                            <p:childTnLst>
                              <p:par>
                                <p:cTn id="50" presetID="6" presetClass="emph" presetSubtype="0" fill="hold" grpId="0" nodeType="afterEffect">
                                  <p:stCondLst>
                                    <p:cond delay="0"/>
                                  </p:stCondLst>
                                  <p:childTnLst>
                                    <p:animScale>
                                      <p:cBhvr>
                                        <p:cTn id="51" dur="2000" fill="hold"/>
                                        <p:tgtEl>
                                          <p:spTgt spid="22"/>
                                        </p:tgtEl>
                                      </p:cBhvr>
                                      <p:by x="150000" y="150000"/>
                                    </p:animScale>
                                  </p:childTnLst>
                                </p:cTn>
                              </p:par>
                            </p:childTnLst>
                          </p:cTn>
                        </p:par>
                        <p:par>
                          <p:cTn id="52" fill="hold">
                            <p:stCondLst>
                              <p:cond delay="16000"/>
                            </p:stCondLst>
                            <p:childTnLst>
                              <p:par>
                                <p:cTn id="53" presetID="1" presetClass="entr" presetSubtype="0" fill="hold" grpId="1" nodeType="after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par>
                          <p:cTn id="55" fill="hold">
                            <p:stCondLst>
                              <p:cond delay="16000"/>
                            </p:stCondLst>
                            <p:childTnLst>
                              <p:par>
                                <p:cTn id="56" presetID="6" presetClass="emph" presetSubtype="0" fill="hold" grpId="0" nodeType="afterEffect">
                                  <p:stCondLst>
                                    <p:cond delay="0"/>
                                  </p:stCondLst>
                                  <p:childTnLst>
                                    <p:animScale>
                                      <p:cBhvr>
                                        <p:cTn id="57" dur="2000" fill="hold"/>
                                        <p:tgtEl>
                                          <p:spTgt spid="29"/>
                                        </p:tgtEl>
                                      </p:cBhvr>
                                      <p:by x="150000" y="150000"/>
                                    </p:animScale>
                                  </p:childTnLst>
                                </p:cTn>
                              </p:par>
                            </p:childTnLst>
                          </p:cTn>
                        </p:par>
                        <p:par>
                          <p:cTn id="58" fill="hold">
                            <p:stCondLst>
                              <p:cond delay="18000"/>
                            </p:stCondLst>
                            <p:childTnLst>
                              <p:par>
                                <p:cTn id="59" presetID="1" presetClass="entr" presetSubtype="0" fill="hold" grpId="1" nodeType="after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par>
                          <p:cTn id="61" fill="hold">
                            <p:stCondLst>
                              <p:cond delay="18000"/>
                            </p:stCondLst>
                            <p:childTnLst>
                              <p:par>
                                <p:cTn id="62" presetID="6" presetClass="emph" presetSubtype="0" fill="hold" grpId="0" nodeType="afterEffect">
                                  <p:stCondLst>
                                    <p:cond delay="0"/>
                                  </p:stCondLst>
                                  <p:childTnLst>
                                    <p:animScale>
                                      <p:cBhvr>
                                        <p:cTn id="63" dur="2000" fill="hold"/>
                                        <p:tgtEl>
                                          <p:spTgt spid="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pic>
        <p:nvPicPr>
          <p:cNvPr id="4" name="Picture 3" descr="AdoptionCurve-crop.jpg"/>
          <p:cNvPicPr>
            <a:picLocks noChangeAspect="1"/>
          </p:cNvPicPr>
          <p:nvPr/>
        </p:nvPicPr>
        <p:blipFill>
          <a:blip r:embed="rId3" cstate="print"/>
          <a:stretch>
            <a:fillRect/>
          </a:stretch>
        </p:blipFill>
        <p:spPr>
          <a:xfrm>
            <a:off x="710822" y="1493179"/>
            <a:ext cx="7722356" cy="387164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5" name="Content Placeholder 1"/>
          <p:cNvSpPr txBox="1">
            <a:spLocks/>
          </p:cNvSpPr>
          <p:nvPr/>
        </p:nvSpPr>
        <p:spPr>
          <a:xfrm>
            <a:off x="688932" y="1508343"/>
            <a:ext cx="7997868" cy="5273457"/>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Initial coverage 10 markets where e-book adoption is at different stages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USA, UK, France, Spain, Germany, Australia, Japan, South Korea, India, Brazil</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Minimum 1000 respondents in each market</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Minimum 250 current/potential downloaders in each market</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Fielded January 2012</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Standard set of questions about influences and activities:</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Awareness and acquisition of digital content</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Categories downloaded</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Numbers of e-book purchased</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Likelihood of acquiring digital content in the future</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Types likely to be bought</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Factors most likely to encourage e-book purchasing</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Factors most likely to discourage e-book purchasing</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Impact of digital material on book purchasing </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smtClean="0">
                <a:ln>
                  <a:noFill/>
                </a:ln>
                <a:solidFill>
                  <a:schemeClr val="tx1"/>
                </a:solidFill>
                <a:effectLst/>
                <a:uLnTx/>
                <a:uFillTx/>
                <a:latin typeface="Candara" pitchFamily="34" charset="0"/>
                <a:ea typeface="+mn-ea"/>
                <a:cs typeface="Arial" pitchFamily="34" charset="0"/>
              </a:rPr>
              <a:t>Device access – current and potential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Title 2"/>
          <p:cNvSpPr txBox="1">
            <a:spLocks/>
          </p:cNvSpPr>
          <p:nvPr/>
        </p:nvSpPr>
        <p:spPr>
          <a:xfrm>
            <a:off x="457200" y="605534"/>
            <a:ext cx="8229600" cy="90280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lumMod val="60000"/>
                    <a:lumOff val="40000"/>
                  </a:schemeClr>
                </a:solidFill>
                <a:effectLst/>
                <a:uLnTx/>
                <a:uFillTx/>
                <a:latin typeface="Candara" pitchFamily="34" charset="0"/>
                <a:ea typeface="+mj-ea"/>
                <a:cs typeface="+mj-cs"/>
              </a:rPr>
              <a:t>Methodology</a:t>
            </a:r>
            <a:endParaRPr kumimoji="0" lang="en-US" sz="4400" b="1" i="0" u="none" strike="noStrike" kern="1200" cap="none" spc="0" normalizeH="0" baseline="0" noProof="0" dirty="0">
              <a:ln>
                <a:noFill/>
              </a:ln>
              <a:solidFill>
                <a:schemeClr val="tx2">
                  <a:lumMod val="60000"/>
                  <a:lumOff val="40000"/>
                </a:schemeClr>
              </a:solidFill>
              <a:effectLst/>
              <a:uLnTx/>
              <a:uFillTx/>
              <a:latin typeface="Candara" pitchFamily="34" charset="0"/>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Title 1"/>
          <p:cNvSpPr txBox="1">
            <a:spLocks/>
          </p:cNvSpPr>
          <p:nvPr/>
        </p:nvSpPr>
        <p:spPr>
          <a:xfrm>
            <a:off x="685800" y="1600200"/>
            <a:ext cx="7772400" cy="1470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lumMod val="60000"/>
                    <a:lumOff val="40000"/>
                  </a:schemeClr>
                </a:solidFill>
                <a:effectLst/>
                <a:uLnTx/>
                <a:uFillTx/>
                <a:latin typeface="Candara" pitchFamily="34" charset="0"/>
                <a:ea typeface="+mj-ea"/>
                <a:cs typeface="Arial" pitchFamily="34" charset="0"/>
              </a:rPr>
              <a:t>Some early key findings from first wave – Europe only</a:t>
            </a:r>
            <a:endParaRPr kumimoji="0" lang="en-US" sz="4400" b="1" i="0" u="none" strike="noStrike" kern="1200" cap="none" spc="0" normalizeH="0" baseline="0" noProof="0" dirty="0">
              <a:ln>
                <a:noFill/>
              </a:ln>
              <a:solidFill>
                <a:schemeClr val="tx2">
                  <a:lumMod val="60000"/>
                  <a:lumOff val="40000"/>
                </a:schemeClr>
              </a:solidFill>
              <a:effectLst/>
              <a:uLnTx/>
              <a:uFillTx/>
              <a:latin typeface="Candara"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Title 1"/>
          <p:cNvSpPr txBox="1">
            <a:spLocks/>
          </p:cNvSpPr>
          <p:nvPr/>
        </p:nvSpPr>
        <p:spPr>
          <a:xfrm>
            <a:off x="1190625" y="1086037"/>
            <a:ext cx="6762750" cy="742763"/>
          </a:xfrm>
          <a:prstGeom prst="rect">
            <a:avLst/>
          </a:prstGeom>
        </p:spPr>
        <p:txBody>
          <a:bodyP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2">
                    <a:lumMod val="60000"/>
                    <a:lumOff val="40000"/>
                  </a:schemeClr>
                </a:solidFill>
                <a:effectLst/>
                <a:uLnTx/>
                <a:uFillTx/>
                <a:latin typeface="Candara" pitchFamily="34" charset="0"/>
                <a:ea typeface="+mj-ea"/>
                <a:cs typeface="+mj-cs"/>
              </a:rPr>
              <a:t>Awareness of and whether paid to download a complete e-book in past six months</a:t>
            </a:r>
            <a:endParaRPr kumimoji="0" lang="en-US" sz="3000" b="1" i="0" u="none" strike="noStrike" kern="1200" cap="none" spc="0" normalizeH="0" baseline="0" noProof="0" dirty="0">
              <a:ln>
                <a:noFill/>
              </a:ln>
              <a:solidFill>
                <a:schemeClr val="tx2">
                  <a:lumMod val="60000"/>
                  <a:lumOff val="40000"/>
                </a:schemeClr>
              </a:solidFill>
              <a:effectLst/>
              <a:uLnTx/>
              <a:uFillTx/>
              <a:latin typeface="Candara" pitchFamily="34" charset="0"/>
              <a:ea typeface="+mj-ea"/>
              <a:cs typeface="+mj-cs"/>
            </a:endParaRPr>
          </a:p>
        </p:txBody>
      </p:sp>
      <p:graphicFrame>
        <p:nvGraphicFramePr>
          <p:cNvPr id="4" name="Content Placeholder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1924653034"/>
              </p:ext>
            </p:extLst>
          </p:nvPr>
        </p:nvGraphicFramePr>
        <p:xfrm>
          <a:off x="914400" y="1905000"/>
          <a:ext cx="73152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Title 1"/>
          <p:cNvSpPr txBox="1">
            <a:spLocks/>
          </p:cNvSpPr>
          <p:nvPr/>
        </p:nvSpPr>
        <p:spPr>
          <a:xfrm>
            <a:off x="1113497" y="914400"/>
            <a:ext cx="6917005" cy="942180"/>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2">
                    <a:lumMod val="60000"/>
                    <a:lumOff val="40000"/>
                  </a:schemeClr>
                </a:solidFill>
                <a:effectLst/>
                <a:uLnTx/>
                <a:uFillTx/>
                <a:latin typeface="Candara" pitchFamily="34" charset="0"/>
                <a:ea typeface="+mj-ea"/>
                <a:cs typeface="+mj-cs"/>
              </a:rPr>
              <a:t>Awareness of and whether downloaded a complete e-book </a:t>
            </a:r>
            <a:r>
              <a:rPr kumimoji="0" lang="en-US" sz="3000" b="1" i="0" u="sng" strike="noStrike" kern="1200" cap="none" spc="0" normalizeH="0" baseline="0" noProof="0" dirty="0" smtClean="0">
                <a:ln>
                  <a:noFill/>
                </a:ln>
                <a:solidFill>
                  <a:schemeClr val="tx2">
                    <a:lumMod val="60000"/>
                    <a:lumOff val="40000"/>
                  </a:schemeClr>
                </a:solidFill>
                <a:effectLst/>
                <a:uLnTx/>
                <a:uFillTx/>
                <a:latin typeface="Candara" pitchFamily="34" charset="0"/>
                <a:ea typeface="+mj-ea"/>
                <a:cs typeface="+mj-cs"/>
              </a:rPr>
              <a:t>for free</a:t>
            </a:r>
            <a:r>
              <a:rPr kumimoji="0" lang="en-US" sz="3000" b="1" i="0" u="none" strike="noStrike" kern="1200" cap="none" spc="0" normalizeH="0" baseline="0" noProof="0" dirty="0" smtClean="0">
                <a:ln>
                  <a:noFill/>
                </a:ln>
                <a:solidFill>
                  <a:schemeClr val="tx2">
                    <a:lumMod val="60000"/>
                    <a:lumOff val="40000"/>
                  </a:schemeClr>
                </a:solidFill>
                <a:effectLst/>
                <a:uLnTx/>
                <a:uFillTx/>
                <a:latin typeface="Candara" pitchFamily="34" charset="0"/>
                <a:ea typeface="+mj-ea"/>
                <a:cs typeface="+mj-cs"/>
              </a:rPr>
              <a:t> in past six months</a:t>
            </a:r>
            <a:endParaRPr kumimoji="0" lang="en-US" sz="3000" b="1" i="0" u="none" strike="noStrike" kern="1200" cap="none" spc="0" normalizeH="0" baseline="0" noProof="0" dirty="0">
              <a:ln>
                <a:noFill/>
              </a:ln>
              <a:solidFill>
                <a:schemeClr val="tx2">
                  <a:lumMod val="60000"/>
                  <a:lumOff val="40000"/>
                </a:schemeClr>
              </a:solidFill>
              <a:effectLst/>
              <a:uLnTx/>
              <a:uFillTx/>
              <a:latin typeface="Candara" pitchFamily="34" charset="0"/>
              <a:ea typeface="+mj-ea"/>
              <a:cs typeface="+mj-cs"/>
            </a:endParaRPr>
          </a:p>
        </p:txBody>
      </p:sp>
      <p:graphicFrame>
        <p:nvGraphicFramePr>
          <p:cNvPr id="4" name="Content Placeholder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1796743674"/>
              </p:ext>
            </p:extLst>
          </p:nvPr>
        </p:nvGraphicFramePr>
        <p:xfrm>
          <a:off x="914400" y="1905000"/>
          <a:ext cx="7315200" cy="4492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Title 1"/>
          <p:cNvSpPr txBox="1">
            <a:spLocks/>
          </p:cNvSpPr>
          <p:nvPr/>
        </p:nvSpPr>
        <p:spPr>
          <a:xfrm>
            <a:off x="1230020" y="990600"/>
            <a:ext cx="6683960" cy="942180"/>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smtClean="0">
                <a:ln>
                  <a:noFill/>
                </a:ln>
                <a:solidFill>
                  <a:schemeClr val="tx2">
                    <a:lumMod val="60000"/>
                    <a:lumOff val="40000"/>
                  </a:schemeClr>
                </a:solidFill>
                <a:effectLst/>
                <a:uLnTx/>
                <a:uFillTx/>
                <a:latin typeface="Candara" pitchFamily="34" charset="0"/>
                <a:ea typeface="+mj-ea"/>
                <a:cs typeface="+mj-cs"/>
              </a:rPr>
              <a:t>% of downloaders buying e-books in </a:t>
            </a:r>
            <a:br>
              <a:rPr kumimoji="0" lang="en-US" sz="3000" b="1" i="0" u="none" strike="noStrike" kern="1200" cap="none" spc="0" normalizeH="0" baseline="0" noProof="0" smtClean="0">
                <a:ln>
                  <a:noFill/>
                </a:ln>
                <a:solidFill>
                  <a:schemeClr val="tx2">
                    <a:lumMod val="60000"/>
                    <a:lumOff val="40000"/>
                  </a:schemeClr>
                </a:solidFill>
                <a:effectLst/>
                <a:uLnTx/>
                <a:uFillTx/>
                <a:latin typeface="Candara" pitchFamily="34" charset="0"/>
                <a:ea typeface="+mj-ea"/>
                <a:cs typeface="+mj-cs"/>
              </a:rPr>
            </a:br>
            <a:r>
              <a:rPr kumimoji="0" lang="en-US" sz="3000" b="1" i="0" u="none" strike="noStrike" kern="1200" cap="none" spc="0" normalizeH="0" baseline="0" noProof="0" smtClean="0">
                <a:ln>
                  <a:noFill/>
                </a:ln>
                <a:solidFill>
                  <a:schemeClr val="tx2">
                    <a:lumMod val="60000"/>
                    <a:lumOff val="40000"/>
                  </a:schemeClr>
                </a:solidFill>
                <a:effectLst/>
                <a:uLnTx/>
                <a:uFillTx/>
                <a:latin typeface="Candara" pitchFamily="34" charset="0"/>
                <a:ea typeface="+mj-ea"/>
                <a:cs typeface="+mj-cs"/>
              </a:rPr>
              <a:t>each category in last six months</a:t>
            </a:r>
            <a:endParaRPr kumimoji="0" lang="en-US" sz="3000" b="1" i="0" u="none" strike="noStrike" kern="1200" cap="none" spc="0" normalizeH="0" baseline="0" noProof="0" dirty="0">
              <a:ln>
                <a:noFill/>
              </a:ln>
              <a:solidFill>
                <a:schemeClr val="tx2">
                  <a:lumMod val="60000"/>
                  <a:lumOff val="40000"/>
                </a:schemeClr>
              </a:solidFill>
              <a:effectLst/>
              <a:uLnTx/>
              <a:uFillTx/>
              <a:latin typeface="Candara" pitchFamily="34" charset="0"/>
              <a:ea typeface="+mj-ea"/>
              <a:cs typeface="+mj-cs"/>
            </a:endParaRPr>
          </a:p>
        </p:txBody>
      </p:sp>
      <p:graphicFrame>
        <p:nvGraphicFramePr>
          <p:cNvPr id="4" name="Content Placeholder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259244225"/>
              </p:ext>
            </p:extLst>
          </p:nvPr>
        </p:nvGraphicFramePr>
        <p:xfrm>
          <a:off x="608556" y="1905000"/>
          <a:ext cx="7926888" cy="4492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5" name="Title 1"/>
          <p:cNvSpPr txBox="1">
            <a:spLocks/>
          </p:cNvSpPr>
          <p:nvPr/>
        </p:nvSpPr>
        <p:spPr>
          <a:xfrm>
            <a:off x="457200" y="1261269"/>
            <a:ext cx="8229600" cy="43354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lumMod val="60000"/>
                    <a:lumOff val="40000"/>
                  </a:schemeClr>
                </a:solidFill>
                <a:effectLst/>
                <a:uLnTx/>
                <a:uFillTx/>
                <a:latin typeface="Candara" pitchFamily="34" charset="0"/>
                <a:ea typeface="+mj-ea"/>
                <a:cs typeface="+mj-cs"/>
              </a:rPr>
              <a:t>Key findings to be released via partners end March/early April – </a:t>
            </a:r>
            <a:br>
              <a:rPr kumimoji="0" lang="en-US" sz="4400" b="1" i="0" u="none" strike="noStrike" kern="1200" cap="none" spc="0" normalizeH="0" baseline="0" noProof="0" smtClean="0">
                <a:ln>
                  <a:noFill/>
                </a:ln>
                <a:solidFill>
                  <a:schemeClr val="tx2">
                    <a:lumMod val="60000"/>
                    <a:lumOff val="40000"/>
                  </a:schemeClr>
                </a:solidFill>
                <a:effectLst/>
                <a:uLnTx/>
                <a:uFillTx/>
                <a:latin typeface="Candara" pitchFamily="34" charset="0"/>
                <a:ea typeface="+mj-ea"/>
                <a:cs typeface="+mj-cs"/>
              </a:rPr>
            </a:br>
            <a:r>
              <a:rPr kumimoji="0" lang="en-US" sz="4400" b="1" i="0" u="none" strike="noStrike" kern="1200" cap="none" spc="0" normalizeH="0" baseline="0" noProof="0" smtClean="0">
                <a:ln>
                  <a:noFill/>
                </a:ln>
                <a:solidFill>
                  <a:schemeClr val="tx2">
                    <a:lumMod val="60000"/>
                    <a:lumOff val="40000"/>
                  </a:schemeClr>
                </a:solidFill>
                <a:effectLst/>
                <a:uLnTx/>
                <a:uFillTx/>
                <a:latin typeface="Candara" pitchFamily="34" charset="0"/>
                <a:ea typeface="+mj-ea"/>
                <a:cs typeface="+mj-cs"/>
              </a:rPr>
              <a:t/>
            </a:r>
            <a:br>
              <a:rPr kumimoji="0" lang="en-US" sz="4400" b="1" i="0" u="none" strike="noStrike" kern="1200" cap="none" spc="0" normalizeH="0" baseline="0" noProof="0" smtClean="0">
                <a:ln>
                  <a:noFill/>
                </a:ln>
                <a:solidFill>
                  <a:schemeClr val="tx2">
                    <a:lumMod val="60000"/>
                    <a:lumOff val="40000"/>
                  </a:schemeClr>
                </a:solidFill>
                <a:effectLst/>
                <a:uLnTx/>
                <a:uFillTx/>
                <a:latin typeface="Candara" pitchFamily="34" charset="0"/>
                <a:ea typeface="+mj-ea"/>
                <a:cs typeface="+mj-cs"/>
              </a:rPr>
            </a:br>
            <a:r>
              <a:rPr kumimoji="0" lang="en-US" sz="4400" b="1" i="0" u="none" strike="noStrike" kern="1200" cap="none" spc="0" normalizeH="0" baseline="0" noProof="0" smtClean="0">
                <a:ln>
                  <a:noFill/>
                </a:ln>
                <a:solidFill>
                  <a:schemeClr val="tx2">
                    <a:lumMod val="60000"/>
                    <a:lumOff val="40000"/>
                  </a:schemeClr>
                </a:solidFill>
                <a:effectLst/>
                <a:uLnTx/>
                <a:uFillTx/>
                <a:latin typeface="Candara" pitchFamily="34" charset="0"/>
                <a:ea typeface="+mj-ea"/>
                <a:cs typeface="+mj-cs"/>
              </a:rPr>
              <a:t>Check BISG website for upcoming webinars</a:t>
            </a:r>
            <a:endParaRPr kumimoji="0" lang="en-US" sz="4400" b="1" i="0" u="none" strike="noStrike" kern="1200" cap="none" spc="0" normalizeH="0" baseline="0" noProof="0" dirty="0">
              <a:ln>
                <a:noFill/>
              </a:ln>
              <a:solidFill>
                <a:schemeClr val="tx2">
                  <a:lumMod val="60000"/>
                  <a:lumOff val="40000"/>
                </a:schemeClr>
              </a:solidFill>
              <a:effectLst/>
              <a:uLnTx/>
              <a:uFillTx/>
              <a:latin typeface="Candara" pitchFamily="34" charset="0"/>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Subtitle 2"/>
          <p:cNvSpPr txBox="1">
            <a:spLocks/>
          </p:cNvSpPr>
          <p:nvPr/>
        </p:nvSpPr>
        <p:spPr>
          <a:xfrm>
            <a:off x="2743200" y="1295400"/>
            <a:ext cx="36576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noProof="0" dirty="0" smtClean="0">
                <a:cs typeface="Arial" pitchFamily="34" charset="0"/>
              </a:rPr>
              <a:t>Thanks for Listening!</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4" name="Subtitle 4"/>
          <p:cNvSpPr txBox="1">
            <a:spLocks/>
          </p:cNvSpPr>
          <p:nvPr/>
        </p:nvSpPr>
        <p:spPr>
          <a:xfrm>
            <a:off x="609600" y="2743200"/>
            <a:ext cx="3962400" cy="17526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lumMod val="50000"/>
                    <a:lumOff val="50000"/>
                  </a:schemeClr>
                </a:solidFill>
                <a:effectLst/>
                <a:uLnTx/>
                <a:uFillTx/>
                <a:ea typeface="+mn-ea"/>
                <a:cs typeface="Arial" pitchFamily="34" charset="0"/>
              </a:rPr>
              <a:t>Kelly Gallagher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200" noProof="0" dirty="0" smtClean="0">
                <a:solidFill>
                  <a:schemeClr val="tx1">
                    <a:lumMod val="50000"/>
                    <a:lumOff val="50000"/>
                  </a:schemeClr>
                </a:solidFill>
                <a:cs typeface="Arial" pitchFamily="34" charset="0"/>
              </a:rPr>
              <a:t>Vice President, Market Research</a:t>
            </a:r>
            <a:endParaRPr kumimoji="0" lang="en-US" sz="2200" b="0" i="0" u="none" strike="noStrike" kern="1200" cap="none" spc="0" normalizeH="0" baseline="0" noProof="0" dirty="0" smtClean="0">
              <a:ln>
                <a:noFill/>
              </a:ln>
              <a:solidFill>
                <a:schemeClr val="tx1">
                  <a:lumMod val="50000"/>
                  <a:lumOff val="50000"/>
                </a:schemeClr>
              </a:solidFill>
              <a:effectLst/>
              <a:uLnTx/>
              <a:uFillTx/>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lumMod val="50000"/>
                    <a:lumOff val="50000"/>
                  </a:schemeClr>
                </a:solidFill>
                <a:effectLst/>
                <a:uLnTx/>
                <a:uFillTx/>
                <a:ea typeface="+mn-ea"/>
                <a:cs typeface="Arial" pitchFamily="34" charset="0"/>
              </a:rPr>
              <a:t>Bowker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lumMod val="50000"/>
                    <a:lumOff val="50000"/>
                  </a:schemeClr>
                </a:solidFill>
                <a:effectLst/>
                <a:uLnTx/>
                <a:uFillTx/>
                <a:ea typeface="+mn-ea"/>
                <a:cs typeface="Arial" pitchFamily="34" charset="0"/>
                <a:hlinkClick r:id="rId3"/>
              </a:rPr>
              <a:t>Kelly.Gallagher@Bowker.com</a:t>
            </a:r>
            <a:r>
              <a:rPr kumimoji="0" lang="en-US" sz="2200" b="0" i="0" u="none" strike="noStrike" kern="1200" cap="none" spc="0" normalizeH="0" baseline="0" noProof="0" dirty="0" smtClean="0">
                <a:ln>
                  <a:noFill/>
                </a:ln>
                <a:solidFill>
                  <a:schemeClr val="tx1">
                    <a:lumMod val="50000"/>
                    <a:lumOff val="50000"/>
                  </a:schemeClr>
                </a:solidFill>
                <a:effectLst/>
                <a:uLnTx/>
                <a:uFillTx/>
                <a:ea typeface="+mn-ea"/>
                <a:cs typeface="Arial" pitchFamily="34" charset="0"/>
              </a:rPr>
              <a:t>		</a:t>
            </a:r>
            <a:endParaRPr kumimoji="0" lang="en-US" sz="2200" b="0" i="0" u="none" strike="noStrike" kern="1200" cap="none" spc="0" normalizeH="0" baseline="0" noProof="0" dirty="0">
              <a:ln>
                <a:noFill/>
              </a:ln>
              <a:solidFill>
                <a:schemeClr val="tx1">
                  <a:lumMod val="50000"/>
                  <a:lumOff val="50000"/>
                </a:schemeClr>
              </a:solidFill>
              <a:effectLst/>
              <a:uLnTx/>
              <a:uFillTx/>
              <a:ea typeface="+mn-ea"/>
              <a:cs typeface="Arial" pitchFamily="34" charset="0"/>
            </a:endParaRPr>
          </a:p>
        </p:txBody>
      </p:sp>
      <p:sp>
        <p:nvSpPr>
          <p:cNvPr id="5" name="Subtitle 4"/>
          <p:cNvSpPr txBox="1">
            <a:spLocks/>
          </p:cNvSpPr>
          <p:nvPr/>
        </p:nvSpPr>
        <p:spPr>
          <a:xfrm>
            <a:off x="4724400" y="2743200"/>
            <a:ext cx="3962400" cy="1752600"/>
          </a:xfrm>
          <a:prstGeom prst="rect">
            <a:avLst/>
          </a:prstGeom>
        </p:spPr>
        <p:txBody>
          <a:bodyPr vert="horz" lIns="91440" tIns="45720" rIns="91440" bIns="45720" rtlCol="0">
            <a:normAutofit fontScale="77500" lnSpcReduction="20000"/>
          </a:bodyPr>
          <a:lstStyle/>
          <a:p>
            <a:pPr marL="0" marR="0" lvl="0" indent="0" algn="r" defTabSz="914400" rtl="0" eaLnBrk="1" fontAlgn="auto" latinLnBrk="0" hangingPunct="1">
              <a:lnSpc>
                <a:spcPct val="100000"/>
              </a:lnSpc>
              <a:spcBef>
                <a:spcPts val="1128"/>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lumMod val="50000"/>
                    <a:lumOff val="50000"/>
                  </a:schemeClr>
                </a:solidFill>
                <a:effectLst/>
                <a:uLnTx/>
                <a:uFillTx/>
                <a:ea typeface="+mn-ea"/>
                <a:cs typeface="Arial" pitchFamily="34" charset="0"/>
              </a:rPr>
              <a:t>Len Vlahos</a:t>
            </a:r>
          </a:p>
          <a:p>
            <a:pPr marL="0" marR="0" lvl="0" indent="0" algn="r" defTabSz="914400" rtl="0" eaLnBrk="1" fontAlgn="auto" latinLnBrk="0" hangingPunct="1">
              <a:lnSpc>
                <a:spcPct val="100000"/>
              </a:lnSpc>
              <a:spcBef>
                <a:spcPts val="1128"/>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lumMod val="50000"/>
                    <a:lumOff val="50000"/>
                  </a:schemeClr>
                </a:solidFill>
                <a:effectLst/>
                <a:uLnTx/>
                <a:uFillTx/>
                <a:ea typeface="+mn-ea"/>
                <a:cs typeface="Arial" pitchFamily="34" charset="0"/>
              </a:rPr>
              <a:t>Executive</a:t>
            </a:r>
            <a:r>
              <a:rPr kumimoji="0" lang="en-US" sz="2800" b="0" i="0" u="none" strike="noStrike" kern="1200" cap="none" spc="0" normalizeH="0" noProof="0" dirty="0" smtClean="0">
                <a:ln>
                  <a:noFill/>
                </a:ln>
                <a:solidFill>
                  <a:schemeClr val="tx1">
                    <a:lumMod val="50000"/>
                    <a:lumOff val="50000"/>
                  </a:schemeClr>
                </a:solidFill>
                <a:effectLst/>
                <a:uLnTx/>
                <a:uFillTx/>
                <a:ea typeface="+mn-ea"/>
                <a:cs typeface="Arial" pitchFamily="34" charset="0"/>
              </a:rPr>
              <a:t> Director</a:t>
            </a:r>
            <a:endParaRPr kumimoji="0" lang="en-US" sz="2800" b="0" i="0" u="none" strike="noStrike" kern="1200" cap="none" spc="0" normalizeH="0" baseline="0" noProof="0" dirty="0" smtClean="0">
              <a:ln>
                <a:noFill/>
              </a:ln>
              <a:solidFill>
                <a:schemeClr val="tx1">
                  <a:lumMod val="50000"/>
                  <a:lumOff val="50000"/>
                </a:schemeClr>
              </a:solidFill>
              <a:effectLst/>
              <a:uLnTx/>
              <a:uFillTx/>
              <a:ea typeface="+mn-ea"/>
              <a:cs typeface="Arial" pitchFamily="34" charset="0"/>
            </a:endParaRPr>
          </a:p>
          <a:p>
            <a:pPr marL="0" marR="0" lvl="0" indent="0" algn="r" defTabSz="914400" rtl="0" eaLnBrk="1" fontAlgn="auto" latinLnBrk="0" hangingPunct="1">
              <a:lnSpc>
                <a:spcPct val="100000"/>
              </a:lnSpc>
              <a:spcBef>
                <a:spcPts val="1128"/>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lumMod val="50000"/>
                    <a:lumOff val="50000"/>
                  </a:schemeClr>
                </a:solidFill>
                <a:effectLst/>
                <a:uLnTx/>
                <a:uFillTx/>
                <a:ea typeface="+mn-ea"/>
                <a:cs typeface="Arial" pitchFamily="34" charset="0"/>
              </a:rPr>
              <a:t>Book Industry</a:t>
            </a:r>
            <a:r>
              <a:rPr kumimoji="0" lang="en-US" sz="2800" b="0" i="0" u="none" strike="noStrike" kern="1200" cap="none" spc="0" normalizeH="0" noProof="0" dirty="0" smtClean="0">
                <a:ln>
                  <a:noFill/>
                </a:ln>
                <a:solidFill>
                  <a:schemeClr val="tx1">
                    <a:lumMod val="50000"/>
                    <a:lumOff val="50000"/>
                  </a:schemeClr>
                </a:solidFill>
                <a:effectLst/>
                <a:uLnTx/>
                <a:uFillTx/>
                <a:ea typeface="+mn-ea"/>
                <a:cs typeface="Arial" pitchFamily="34" charset="0"/>
              </a:rPr>
              <a:t> Study Group</a:t>
            </a:r>
            <a:r>
              <a:rPr kumimoji="0" lang="en-US" sz="2800" b="0" i="0" u="none" strike="noStrike" kern="1200" cap="none" spc="0" normalizeH="0" baseline="0" noProof="0" dirty="0" smtClean="0">
                <a:ln>
                  <a:noFill/>
                </a:ln>
                <a:solidFill>
                  <a:schemeClr val="tx1">
                    <a:lumMod val="50000"/>
                    <a:lumOff val="50000"/>
                  </a:schemeClr>
                </a:solidFill>
                <a:effectLst/>
                <a:uLnTx/>
                <a:uFillTx/>
                <a:ea typeface="+mn-ea"/>
                <a:cs typeface="Arial" pitchFamily="34" charset="0"/>
              </a:rPr>
              <a:t>	</a:t>
            </a:r>
          </a:p>
          <a:p>
            <a:pPr marL="0" marR="0" lvl="0" indent="0" algn="r" defTabSz="914400" rtl="0" eaLnBrk="1" fontAlgn="auto" latinLnBrk="0" hangingPunct="1">
              <a:lnSpc>
                <a:spcPct val="100000"/>
              </a:lnSpc>
              <a:spcBef>
                <a:spcPts val="1128"/>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lumMod val="50000"/>
                    <a:lumOff val="50000"/>
                  </a:schemeClr>
                </a:solidFill>
                <a:effectLst/>
                <a:uLnTx/>
                <a:uFillTx/>
                <a:ea typeface="+mn-ea"/>
                <a:cs typeface="Arial" pitchFamily="34" charset="0"/>
                <a:hlinkClick r:id="rId4"/>
              </a:rPr>
              <a:t>len@bisg.or</a:t>
            </a:r>
            <a:r>
              <a:rPr lang="en-US" sz="2800" dirty="0" smtClean="0">
                <a:solidFill>
                  <a:schemeClr val="tx1">
                    <a:lumMod val="50000"/>
                    <a:lumOff val="50000"/>
                  </a:schemeClr>
                </a:solidFill>
                <a:cs typeface="Arial" pitchFamily="34" charset="0"/>
                <a:hlinkClick r:id="rId4"/>
              </a:rPr>
              <a:t>g</a:t>
            </a:r>
            <a:endParaRPr lang="en-US" sz="2800" dirty="0" smtClean="0">
              <a:solidFill>
                <a:schemeClr val="tx1">
                  <a:lumMod val="50000"/>
                  <a:lumOff val="50000"/>
                </a:schemeClr>
              </a:solidFill>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hart 2"/>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2190609330"/>
              </p:ext>
            </p:extLst>
          </p:nvPr>
        </p:nvGraphicFramePr>
        <p:xfrm>
          <a:off x="609600" y="1828800"/>
          <a:ext cx="7978062" cy="35132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hart 2"/>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323992186"/>
              </p:ext>
            </p:extLst>
          </p:nvPr>
        </p:nvGraphicFramePr>
        <p:xfrm>
          <a:off x="762000" y="1676400"/>
          <a:ext cx="7660033" cy="32541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Subtitle 2"/>
          <p:cNvSpPr txBox="1">
            <a:spLocks/>
          </p:cNvSpPr>
          <p:nvPr/>
        </p:nvSpPr>
        <p:spPr>
          <a:xfrm>
            <a:off x="2667000" y="2209800"/>
            <a:ext cx="3810000" cy="16002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9600" b="0" i="0" u="none" strike="noStrike" kern="1200" cap="none" spc="0" normalizeH="0" baseline="0" noProof="0" dirty="0" smtClean="0">
                <a:ln>
                  <a:noFill/>
                </a:ln>
                <a:solidFill>
                  <a:schemeClr val="tx1"/>
                </a:solidFill>
                <a:effectLst/>
                <a:uLnTx/>
                <a:uFillTx/>
                <a:latin typeface="+mn-lt"/>
                <a:ea typeface="+mn-ea"/>
                <a:cs typeface="Arial" pitchFamily="34" charset="0"/>
              </a:rPr>
              <a:t>Really?</a:t>
            </a:r>
            <a:endParaRPr kumimoji="0" lang="en-US" sz="96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2642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sp>
        <p:nvSpPr>
          <p:cNvPr id="3" name="Subtitle 2"/>
          <p:cNvSpPr txBox="1">
            <a:spLocks/>
          </p:cNvSpPr>
          <p:nvPr/>
        </p:nvSpPr>
        <p:spPr>
          <a:xfrm>
            <a:off x="2133600" y="1143000"/>
            <a:ext cx="4800600" cy="990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5400" b="0" i="0" u="none" strike="noStrike" kern="1200" cap="none" spc="0" normalizeH="0" baseline="0" noProof="0" dirty="0" smtClean="0">
                <a:ln>
                  <a:noFill/>
                </a:ln>
                <a:solidFill>
                  <a:schemeClr val="tx1"/>
                </a:solidFill>
                <a:effectLst/>
                <a:uLnTx/>
                <a:uFillTx/>
                <a:latin typeface="+mn-lt"/>
                <a:ea typeface="+mn-ea"/>
                <a:cs typeface="Arial" pitchFamily="34" charset="0"/>
              </a:rPr>
              <a:t>Yes,</a:t>
            </a:r>
            <a:r>
              <a:rPr kumimoji="0" lang="en-US" sz="5400" b="0" i="0" u="none" strike="noStrike" kern="1200" cap="none" spc="0" normalizeH="0" noProof="0" dirty="0" smtClean="0">
                <a:ln>
                  <a:noFill/>
                </a:ln>
                <a:solidFill>
                  <a:schemeClr val="tx1"/>
                </a:solidFill>
                <a:effectLst/>
                <a:uLnTx/>
                <a:uFillTx/>
                <a:latin typeface="+mn-lt"/>
                <a:ea typeface="+mn-ea"/>
                <a:cs typeface="Arial" pitchFamily="34" charset="0"/>
              </a:rPr>
              <a:t> really. </a:t>
            </a:r>
            <a:r>
              <a:rPr kumimoji="0" lang="en-US" sz="5400" b="0" i="0" u="none" strike="noStrike" kern="1200" cap="none" spc="0" normalizeH="0" baseline="0" noProof="0" dirty="0" smtClean="0">
                <a:ln>
                  <a:noFill/>
                </a:ln>
                <a:solidFill>
                  <a:schemeClr val="tx1"/>
                </a:solidFill>
                <a:effectLst/>
                <a:uLnTx/>
                <a:uFillTx/>
                <a:latin typeface="+mn-lt"/>
                <a:ea typeface="+mn-ea"/>
                <a:cs typeface="Arial" pitchFamily="34" charset="0"/>
              </a:rPr>
              <a:t>But…</a:t>
            </a:r>
            <a:endParaRPr kumimoji="0" lang="en-US" sz="5400" b="0" i="0" u="none" strike="noStrike" kern="1200" cap="none" spc="0" normalizeH="0" baseline="0" noProof="0" dirty="0">
              <a:ln>
                <a:noFill/>
              </a:ln>
              <a:solidFill>
                <a:schemeClr val="tx1"/>
              </a:solidFill>
              <a:effectLst/>
              <a:uLnTx/>
              <a:uFillTx/>
              <a:latin typeface="+mn-lt"/>
              <a:ea typeface="+mn-ea"/>
              <a:cs typeface="Arial" pitchFamily="34" charset="0"/>
            </a:endParaRPr>
          </a:p>
        </p:txBody>
      </p:sp>
      <p:pic>
        <p:nvPicPr>
          <p:cNvPr id="5" name="Picture 4"/>
          <p:cNvPicPr>
            <a:picLocks noChangeAspect="1"/>
          </p:cNvPicPr>
          <p:nvPr/>
        </p:nvPicPr>
        <p:blipFill>
          <a:blip r:embed="rId3" cstate="print"/>
          <a:stretch>
            <a:fillRect/>
          </a:stretch>
        </p:blipFill>
        <p:spPr>
          <a:xfrm>
            <a:off x="2946400" y="2362200"/>
            <a:ext cx="3225800" cy="322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2971800" y="6492875"/>
            <a:ext cx="3200400" cy="365125"/>
          </a:xfrm>
          <a:prstGeom prst="rect">
            <a:avLst/>
          </a:prstGeom>
        </p:spPr>
        <p:txBody>
          <a:bodyPr/>
          <a:lstStyle>
            <a:lvl1pPr>
              <a:defRPr sz="900">
                <a:solidFill>
                  <a:schemeClr val="bg1"/>
                </a:solidFill>
                <a:latin typeface="Arial" pitchFamily="34" charset="0"/>
                <a:cs typeface="Arial" pitchFamily="34" charset="0"/>
              </a:defRPr>
            </a:lvl1pPr>
          </a:lstStyle>
          <a:p>
            <a:r>
              <a:rPr lang="en-US" dirty="0" smtClean="0"/>
              <a:t>© 2012, the Book Industry Study Group, Inc, R.R. </a:t>
            </a:r>
            <a:r>
              <a:rPr lang="en-US" dirty="0" err="1" smtClean="0"/>
              <a:t>Bowker</a:t>
            </a:r>
            <a:endParaRPr lang="en-US" dirty="0"/>
          </a:p>
        </p:txBody>
      </p:sp>
      <p:graphicFrame>
        <p:nvGraphicFramePr>
          <p:cNvPr id="3" name="Chart 2"/>
          <p:cNvGraphicFramePr/>
          <p:nvPr>
            <p:extLst>
              <p:ext uri="{D42A27DB-BD31-4B8C-83A1-F6EECF244321}">
                <p14:modId xmlns:mc="http://schemas.openxmlformats.org/markup-compatibility/2006" xmlns:mv="urn:schemas-microsoft-com:mac:vml" xmlns:p14="http://schemas.microsoft.com/office/powerpoint/2010/main" xmlns="" val="4096567705"/>
              </p:ext>
            </p:extLst>
          </p:nvPr>
        </p:nvGraphicFramePr>
        <p:xfrm>
          <a:off x="457200" y="1752600"/>
          <a:ext cx="8315422" cy="4112004"/>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2"/>
          <p:cNvSpPr txBox="1">
            <a:spLocks/>
          </p:cNvSpPr>
          <p:nvPr/>
        </p:nvSpPr>
        <p:spPr>
          <a:xfrm>
            <a:off x="1981200" y="990600"/>
            <a:ext cx="5410200" cy="609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Arial" pitchFamily="34" charset="0"/>
              </a:rPr>
              <a:t>Fiction is Stranger than Truth</a:t>
            </a: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2724</TotalTime>
  <Words>2992</Words>
  <Application>Microsoft Office PowerPoint</Application>
  <PresentationFormat>On-screen Show (4:3)</PresentationFormat>
  <Paragraphs>255</Paragraphs>
  <Slides>46</Slides>
  <Notes>44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 Bole</dc:creator>
  <cp:lastModifiedBy>lvlahos</cp:lastModifiedBy>
  <cp:revision>337</cp:revision>
  <cp:lastPrinted>2012-02-16T22:11:30Z</cp:lastPrinted>
  <dcterms:created xsi:type="dcterms:W3CDTF">2012-02-16T22:10:26Z</dcterms:created>
  <dcterms:modified xsi:type="dcterms:W3CDTF">2012-02-17T14:52:44Z</dcterms:modified>
</cp:coreProperties>
</file>